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98" r:id="rId3"/>
    <p:sldId id="297" r:id="rId4"/>
    <p:sldId id="300" r:id="rId5"/>
    <p:sldId id="299" r:id="rId6"/>
    <p:sldId id="304" r:id="rId7"/>
    <p:sldId id="303" r:id="rId8"/>
    <p:sldId id="309" r:id="rId9"/>
    <p:sldId id="311" r:id="rId10"/>
    <p:sldId id="310" r:id="rId11"/>
    <p:sldId id="289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st" initials="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8" autoAdjust="0"/>
    <p:restoredTop sz="94173" autoAdjust="0"/>
  </p:normalViewPr>
  <p:slideViewPr>
    <p:cSldViewPr snapToGrid="0">
      <p:cViewPr varScale="1">
        <p:scale>
          <a:sx n="67" d="100"/>
          <a:sy n="67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Universit&#224;\Dottorato\winter%20mortality\Winter%20mortaliti%20pre%20e%20po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Universit&#224;\Dottorato\winter%20mortality\Winter%20mortaliti%20pre%20e%20pos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Universit&#224;\Dottorato\winter%20mortality\Winter%20mortaliti%20pre%20e%20pos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Universit&#224;\Dottorato\winter%20mortality\Winter%20mortaliti%20pre%20e%20pos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Universit&#224;\Dottorato\winter%20mortality\Winter%20mortaliti%20pre%20e%20pos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Universit&#224;\Dottorato\winter%20mortality\Winter%20mortality%20pre%20e%20po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Universit&#224;\Dottorato\winter%20mortality\Datalogger\Total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Grafici!$B$84</c:f>
              <c:strCache>
                <c:ptCount val="1"/>
                <c:pt idx="0">
                  <c:v>v post/tot popol pre %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Grafici!$E$85:$E$90</c:f>
                <c:numCache>
                  <c:formatCode>General</c:formatCode>
                  <c:ptCount val="6"/>
                  <c:pt idx="0">
                    <c:v>9.7267576317513385</c:v>
                  </c:pt>
                  <c:pt idx="1">
                    <c:v>11.612028704692012</c:v>
                  </c:pt>
                  <c:pt idx="2">
                    <c:v>11.813072691682773</c:v>
                  </c:pt>
                  <c:pt idx="3">
                    <c:v>9.7713660747101425</c:v>
                  </c:pt>
                  <c:pt idx="4">
                    <c:v>15.771131370958647</c:v>
                  </c:pt>
                  <c:pt idx="5">
                    <c:v>20.382328674138741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Grafici!$A$85:$A$90</c:f>
              <c:strCache>
                <c:ptCount val="6"/>
                <c:pt idx="0">
                  <c:v>BL</c:v>
                </c:pt>
                <c:pt idx="1">
                  <c:v>BS</c:v>
                </c:pt>
                <c:pt idx="2">
                  <c:v>BZ</c:v>
                </c:pt>
                <c:pt idx="3">
                  <c:v>TN</c:v>
                </c:pt>
                <c:pt idx="4">
                  <c:v>UD</c:v>
                </c:pt>
                <c:pt idx="5">
                  <c:v>VI</c:v>
                </c:pt>
              </c:strCache>
            </c:strRef>
          </c:cat>
          <c:val>
            <c:numRef>
              <c:f>Grafici!$B$85:$B$90</c:f>
              <c:numCache>
                <c:formatCode>0.00</c:formatCode>
                <c:ptCount val="6"/>
                <c:pt idx="0">
                  <c:v>58.542502592568411</c:v>
                </c:pt>
                <c:pt idx="1">
                  <c:v>76.432054207442732</c:v>
                </c:pt>
                <c:pt idx="2">
                  <c:v>60.50735777767391</c:v>
                </c:pt>
                <c:pt idx="3">
                  <c:v>45.668234951323186</c:v>
                </c:pt>
                <c:pt idx="4">
                  <c:v>69.646360821706125</c:v>
                </c:pt>
                <c:pt idx="5">
                  <c:v>75.836416891552574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C-4F36-8F7B-93F5899CA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057024"/>
        <c:axId val="31928320"/>
      </c:barChart>
      <c:catAx>
        <c:axId val="3105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928320"/>
        <c:crosses val="autoZero"/>
        <c:auto val="1"/>
        <c:lblAlgn val="ctr"/>
        <c:lblOffset val="100"/>
        <c:noMultiLvlLbl val="0"/>
      </c:catAx>
      <c:valAx>
        <c:axId val="319283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Sopravvivenza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0570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91874999999999"/>
          <c:y val="6.9006854201178275E-2"/>
          <c:w val="0.75474328703703708"/>
          <c:h val="0.78975376238697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Grafici!$B$1</c:f>
              <c:strCache>
                <c:ptCount val="1"/>
                <c:pt idx="0">
                  <c:v>vivi pre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Grafici!$H$2:$H$7</c:f>
                <c:numCache>
                  <c:formatCode>General</c:formatCode>
                  <c:ptCount val="6"/>
                  <c:pt idx="0">
                    <c:v>1.0968411822148714</c:v>
                  </c:pt>
                  <c:pt idx="1">
                    <c:v>0.64457156681278271</c:v>
                  </c:pt>
                  <c:pt idx="2">
                    <c:v>0.69454277005159504</c:v>
                  </c:pt>
                  <c:pt idx="3">
                    <c:v>1.0724822803974441</c:v>
                  </c:pt>
                  <c:pt idx="4">
                    <c:v>1.0025172322219464</c:v>
                  </c:pt>
                  <c:pt idx="5">
                    <c:v>1.5705202869313193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Grafici!$A$2:$A$7</c:f>
              <c:strCache>
                <c:ptCount val="6"/>
                <c:pt idx="0">
                  <c:v>BL</c:v>
                </c:pt>
                <c:pt idx="1">
                  <c:v>BS</c:v>
                </c:pt>
                <c:pt idx="2">
                  <c:v>BZ</c:v>
                </c:pt>
                <c:pt idx="3">
                  <c:v>TN</c:v>
                </c:pt>
                <c:pt idx="4">
                  <c:v>UD</c:v>
                </c:pt>
                <c:pt idx="5">
                  <c:v>VI</c:v>
                </c:pt>
              </c:strCache>
            </c:strRef>
          </c:cat>
          <c:val>
            <c:numRef>
              <c:f>Grafici!$B$2:$B$7</c:f>
              <c:numCache>
                <c:formatCode>0.0</c:formatCode>
                <c:ptCount val="6"/>
                <c:pt idx="0">
                  <c:v>7.3722141540838413</c:v>
                </c:pt>
                <c:pt idx="1">
                  <c:v>6.5391067976521917</c:v>
                </c:pt>
                <c:pt idx="2">
                  <c:v>4.3227268494095021</c:v>
                </c:pt>
                <c:pt idx="3">
                  <c:v>3.3324294257265987</c:v>
                </c:pt>
                <c:pt idx="4">
                  <c:v>9.5571560888762797</c:v>
                </c:pt>
                <c:pt idx="5">
                  <c:v>6.9478009725054548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B-4183-BF51-AAD2E179CED0}"/>
            </c:ext>
          </c:extLst>
        </c:ser>
        <c:ser>
          <c:idx val="1"/>
          <c:order val="1"/>
          <c:tx>
            <c:strRef>
              <c:f>Grafici!$C$1</c:f>
              <c:strCache>
                <c:ptCount val="1"/>
                <c:pt idx="0">
                  <c:v>vivi post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Grafici!$I$2:$I$7</c:f>
                <c:numCache>
                  <c:formatCode>General</c:formatCode>
                  <c:ptCount val="6"/>
                  <c:pt idx="0">
                    <c:v>1.1079391105133503</c:v>
                  </c:pt>
                  <c:pt idx="1">
                    <c:v>0.61318637680125976</c:v>
                  </c:pt>
                  <c:pt idx="2">
                    <c:v>0.32146126723758878</c:v>
                  </c:pt>
                  <c:pt idx="3">
                    <c:v>0.89572289408764694</c:v>
                  </c:pt>
                  <c:pt idx="4">
                    <c:v>1.3931411576952604</c:v>
                  </c:pt>
                  <c:pt idx="5">
                    <c:v>1.6406942045713502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Grafici!$A$2:$A$7</c:f>
              <c:strCache>
                <c:ptCount val="6"/>
                <c:pt idx="0">
                  <c:v>BL</c:v>
                </c:pt>
                <c:pt idx="1">
                  <c:v>BS</c:v>
                </c:pt>
                <c:pt idx="2">
                  <c:v>BZ</c:v>
                </c:pt>
                <c:pt idx="3">
                  <c:v>TN</c:v>
                </c:pt>
                <c:pt idx="4">
                  <c:v>UD</c:v>
                </c:pt>
                <c:pt idx="5">
                  <c:v>VI</c:v>
                </c:pt>
              </c:strCache>
            </c:strRef>
          </c:cat>
          <c:val>
            <c:numRef>
              <c:f>Grafici!$C$2:$C$7</c:f>
              <c:numCache>
                <c:formatCode>0.0</c:formatCode>
                <c:ptCount val="6"/>
                <c:pt idx="0">
                  <c:v>5.4702143403436612</c:v>
                </c:pt>
                <c:pt idx="1">
                  <c:v>5.522611029427412</c:v>
                </c:pt>
                <c:pt idx="2">
                  <c:v>2.1377849146170629</c:v>
                </c:pt>
                <c:pt idx="3">
                  <c:v>2.8922972374230853</c:v>
                </c:pt>
                <c:pt idx="4">
                  <c:v>7.6708752818612247</c:v>
                </c:pt>
                <c:pt idx="5">
                  <c:v>5.5016523537939115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7B-4183-BF51-AAD2E179C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008064"/>
        <c:axId val="106965632"/>
      </c:barChart>
      <c:catAx>
        <c:axId val="9800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965632"/>
        <c:crosses val="autoZero"/>
        <c:auto val="1"/>
        <c:lblAlgn val="ctr"/>
        <c:lblOffset val="100"/>
        <c:noMultiLvlLbl val="0"/>
      </c:catAx>
      <c:valAx>
        <c:axId val="106965632"/>
        <c:scaling>
          <c:orientation val="minMax"/>
          <c:max val="1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Adulti / dm</a:t>
                </a:r>
                <a:r>
                  <a:rPr lang="it-IT" baseline="30000" dirty="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800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52870370370372"/>
          <c:y val="0.13318149503753871"/>
          <c:w val="0.25906273148148146"/>
          <c:h val="0.171807905634841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53112061002681"/>
          <c:y val="6.5549197814004423E-2"/>
          <c:w val="0.72930756192225965"/>
          <c:h val="0.77595643763300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Grafici!$B$33</c:f>
              <c:strCache>
                <c:ptCount val="1"/>
                <c:pt idx="0">
                  <c:v>vivi pre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Grafici!$H$34:$H$36</c:f>
                <c:numCache>
                  <c:formatCode>General</c:formatCode>
                  <c:ptCount val="3"/>
                  <c:pt idx="0">
                    <c:v>0.49862982191451977</c:v>
                  </c:pt>
                  <c:pt idx="1">
                    <c:v>0.69710601313817699</c:v>
                  </c:pt>
                  <c:pt idx="2">
                    <c:v>0.84288882550202893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Grafici!$A$34:$A$36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Grafici!$B$34:$B$36</c:f>
              <c:numCache>
                <c:formatCode>0.0</c:formatCode>
                <c:ptCount val="3"/>
                <c:pt idx="0">
                  <c:v>5.230142237632653</c:v>
                </c:pt>
                <c:pt idx="1">
                  <c:v>6.3361887108369359</c:v>
                </c:pt>
                <c:pt idx="2">
                  <c:v>8.1795994995107399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6D-4573-B2FC-1B5A1BB89212}"/>
            </c:ext>
          </c:extLst>
        </c:ser>
        <c:ser>
          <c:idx val="1"/>
          <c:order val="1"/>
          <c:tx>
            <c:strRef>
              <c:f>Grafici!$C$33</c:f>
              <c:strCache>
                <c:ptCount val="1"/>
                <c:pt idx="0">
                  <c:v>vivi post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Grafici!$I$34:$I$36</c:f>
                <c:numCache>
                  <c:formatCode>General</c:formatCode>
                  <c:ptCount val="3"/>
                  <c:pt idx="0">
                    <c:v>0.80653174749459045</c:v>
                  </c:pt>
                  <c:pt idx="1">
                    <c:v>0.55076636944392265</c:v>
                  </c:pt>
                  <c:pt idx="2">
                    <c:v>0.80681618874070304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Grafici!$A$34:$A$36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Grafici!$C$34:$C$36</c:f>
              <c:numCache>
                <c:formatCode>0.0</c:formatCode>
                <c:ptCount val="3"/>
                <c:pt idx="0">
                  <c:v>4.6728319991963883</c:v>
                </c:pt>
                <c:pt idx="1">
                  <c:v>4.2698538267886255</c:v>
                </c:pt>
                <c:pt idx="2">
                  <c:v>6.1990046521449313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6D-4573-B2FC-1B5A1BB89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912896"/>
        <c:axId val="77078528"/>
      </c:barChart>
      <c:catAx>
        <c:axId val="7691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078528"/>
        <c:crosses val="autoZero"/>
        <c:auto val="1"/>
        <c:lblAlgn val="ctr"/>
        <c:lblOffset val="100"/>
        <c:noMultiLvlLbl val="0"/>
      </c:catAx>
      <c:valAx>
        <c:axId val="7707852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Adulti / dm</a:t>
                </a:r>
                <a:r>
                  <a:rPr lang="it-IT" baseline="30000" dirty="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69128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68413309468731"/>
          <c:y val="6.2096130601871927E-2"/>
          <c:w val="0.43808880439476233"/>
          <c:h val="0.21219801803756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Grafici!$B$94</c:f>
              <c:strCache>
                <c:ptCount val="1"/>
                <c:pt idx="0">
                  <c:v>v post/tot popol pre %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Grafici!$E$95:$E$97</c:f>
                <c:numCache>
                  <c:formatCode>General</c:formatCode>
                  <c:ptCount val="3"/>
                  <c:pt idx="0">
                    <c:v>12.192484289074587</c:v>
                  </c:pt>
                  <c:pt idx="1">
                    <c:v>8.477384420028649</c:v>
                  </c:pt>
                  <c:pt idx="2">
                    <c:v>7.0476033927502595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Grafici!$A$95:$A$97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Grafici!$B$95:$B$97</c:f>
              <c:numCache>
                <c:formatCode>General</c:formatCode>
                <c:ptCount val="3"/>
                <c:pt idx="0">
                  <c:v>75.440001345110744</c:v>
                </c:pt>
                <c:pt idx="1">
                  <c:v>60.461661051268017</c:v>
                </c:pt>
                <c:pt idx="2">
                  <c:v>61.998042795479073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2-49FD-BAB7-A5C558F71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390208"/>
        <c:axId val="79409920"/>
      </c:barChart>
      <c:catAx>
        <c:axId val="7939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79409920"/>
        <c:crosses val="autoZero"/>
        <c:auto val="1"/>
        <c:lblAlgn val="ctr"/>
        <c:lblOffset val="100"/>
        <c:noMultiLvlLbl val="0"/>
      </c:catAx>
      <c:valAx>
        <c:axId val="794099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Sopravvivenza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79390208"/>
        <c:crosses val="autoZero"/>
        <c:crossBetween val="between"/>
        <c:majorUnit val="20"/>
      </c:valAx>
    </c:plotArea>
    <c:plotVisOnly val="1"/>
    <c:dispBlanksAs val="gap"/>
    <c:showDLblsOverMax val="0"/>
    <c:extLst/>
  </c:chart>
  <c:txPr>
    <a:bodyPr/>
    <a:lstStyle/>
    <a:p>
      <a:pPr>
        <a:defRPr sz="1800" b="0">
          <a:solidFill>
            <a:schemeClr val="tx1"/>
          </a:solidFill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Grafici!$B$100</c:f>
              <c:strCache>
                <c:ptCount val="1"/>
                <c:pt idx="0">
                  <c:v>v post/tot popol pre %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Grafici!$E$101:$E$102</c:f>
                <c:numCache>
                  <c:formatCode>General</c:formatCode>
                  <c:ptCount val="2"/>
                  <c:pt idx="0">
                    <c:v>6.8349013551966644</c:v>
                  </c:pt>
                  <c:pt idx="1">
                    <c:v>9.0434820405270173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Grafici!$A$101:$A$102</c:f>
              <c:strCache>
                <c:ptCount val="2"/>
                <c:pt idx="0">
                  <c:v>N</c:v>
                </c:pt>
                <c:pt idx="1">
                  <c:v>S</c:v>
                </c:pt>
              </c:strCache>
            </c:strRef>
          </c:cat>
          <c:val>
            <c:numRef>
              <c:f>Grafici!$B$101:$B$102</c:f>
              <c:numCache>
                <c:formatCode>General</c:formatCode>
                <c:ptCount val="2"/>
                <c:pt idx="0">
                  <c:v>62.256756920951112</c:v>
                </c:pt>
                <c:pt idx="1">
                  <c:v>69.837034654101075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D-4E16-B522-CC09AEDEE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963712"/>
        <c:axId val="69095424"/>
      </c:barChart>
      <c:catAx>
        <c:axId val="10696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69095424"/>
        <c:crosses val="autoZero"/>
        <c:auto val="1"/>
        <c:lblAlgn val="ctr"/>
        <c:lblOffset val="100"/>
        <c:noMultiLvlLbl val="0"/>
      </c:catAx>
      <c:valAx>
        <c:axId val="690954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Sopravvivenza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06963712"/>
        <c:crosses val="autoZero"/>
        <c:crossBetween val="between"/>
        <c:majorUnit val="20"/>
      </c:valAx>
    </c:plotArea>
    <c:plotVisOnly val="1"/>
    <c:dispBlanksAs val="gap"/>
    <c:showDLblsOverMax val="0"/>
    <c:extLst/>
  </c:chart>
  <c:txPr>
    <a:bodyPr/>
    <a:lstStyle/>
    <a:p>
      <a:pPr>
        <a:defRPr sz="1800" b="0">
          <a:solidFill>
            <a:schemeClr val="tx1"/>
          </a:solidFill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Grafici!$B$60</c:f>
              <c:strCache>
                <c:ptCount val="1"/>
                <c:pt idx="0">
                  <c:v>vivi pre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Grafici!$H$61:$H$62</c:f>
                <c:numCache>
                  <c:formatCode>General</c:formatCode>
                  <c:ptCount val="2"/>
                  <c:pt idx="0">
                    <c:v>0.58878076926452128</c:v>
                  </c:pt>
                  <c:pt idx="1">
                    <c:v>0.58035527598112691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Grafici!$A$61:$A$62</c:f>
              <c:strCache>
                <c:ptCount val="2"/>
                <c:pt idx="0">
                  <c:v>N</c:v>
                </c:pt>
                <c:pt idx="1">
                  <c:v>S</c:v>
                </c:pt>
              </c:strCache>
            </c:strRef>
          </c:cat>
          <c:val>
            <c:numRef>
              <c:f>Grafici!$B$61:$B$62</c:f>
              <c:numCache>
                <c:formatCode>General</c:formatCode>
                <c:ptCount val="2"/>
                <c:pt idx="0">
                  <c:v>6.9990945733979686</c:v>
                </c:pt>
                <c:pt idx="1">
                  <c:v>6.1532465483575329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3-4746-BD9B-8E7C4BC47042}"/>
            </c:ext>
          </c:extLst>
        </c:ser>
        <c:ser>
          <c:idx val="1"/>
          <c:order val="1"/>
          <c:tx>
            <c:strRef>
              <c:f>Grafici!$C$60</c:f>
              <c:strCache>
                <c:ptCount val="1"/>
                <c:pt idx="0">
                  <c:v>vivi post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Grafici!$I$61:$I$62</c:f>
                <c:numCache>
                  <c:formatCode>General</c:formatCode>
                  <c:ptCount val="2"/>
                  <c:pt idx="0">
                    <c:v>0.61014388742951375</c:v>
                  </c:pt>
                  <c:pt idx="1">
                    <c:v>0.64488957017662674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Grafici!$A$61:$A$62</c:f>
              <c:strCache>
                <c:ptCount val="2"/>
                <c:pt idx="0">
                  <c:v>N</c:v>
                </c:pt>
                <c:pt idx="1">
                  <c:v>S</c:v>
                </c:pt>
              </c:strCache>
            </c:strRef>
          </c:cat>
          <c:val>
            <c:numRef>
              <c:f>Grafici!$C$61:$C$62</c:f>
              <c:numCache>
                <c:formatCode>General</c:formatCode>
                <c:ptCount val="2"/>
                <c:pt idx="0">
                  <c:v>5.1048715314060074</c:v>
                </c:pt>
                <c:pt idx="1">
                  <c:v>5.033391416613858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3-4746-BD9B-8E7C4BC47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048856"/>
        <c:axId val="573034816"/>
      </c:barChart>
      <c:catAx>
        <c:axId val="57304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3034816"/>
        <c:crosses val="autoZero"/>
        <c:auto val="1"/>
        <c:lblAlgn val="ctr"/>
        <c:lblOffset val="100"/>
        <c:noMultiLvlLbl val="0"/>
      </c:catAx>
      <c:valAx>
        <c:axId val="57303481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Adulti / dm</a:t>
                </a:r>
                <a:r>
                  <a:rPr lang="it-IT" baseline="30000" dirty="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30488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714678030303041"/>
          <c:y val="4.8202831569991909E-2"/>
          <c:w val="0.34535984848484846"/>
          <c:h val="0.2643351089857109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Foglio2!$T$3</c:f>
              <c:strCache>
                <c:ptCount val="1"/>
                <c:pt idx="0">
                  <c:v>massima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Foglio2!$Q$4:$Q$144</c:f>
              <c:numCache>
                <c:formatCode>m/d/yyyy</c:formatCode>
                <c:ptCount val="141"/>
                <c:pt idx="0">
                  <c:v>44876</c:v>
                </c:pt>
                <c:pt idx="1">
                  <c:v>44877</c:v>
                </c:pt>
                <c:pt idx="2">
                  <c:v>44878</c:v>
                </c:pt>
                <c:pt idx="3">
                  <c:v>44879</c:v>
                </c:pt>
                <c:pt idx="4">
                  <c:v>44880</c:v>
                </c:pt>
                <c:pt idx="5">
                  <c:v>44881</c:v>
                </c:pt>
                <c:pt idx="6">
                  <c:v>44882</c:v>
                </c:pt>
                <c:pt idx="7">
                  <c:v>44883</c:v>
                </c:pt>
                <c:pt idx="8">
                  <c:v>44884</c:v>
                </c:pt>
                <c:pt idx="9">
                  <c:v>44885</c:v>
                </c:pt>
                <c:pt idx="10">
                  <c:v>44886</c:v>
                </c:pt>
                <c:pt idx="11">
                  <c:v>44887</c:v>
                </c:pt>
                <c:pt idx="12">
                  <c:v>44888</c:v>
                </c:pt>
                <c:pt idx="13">
                  <c:v>44889</c:v>
                </c:pt>
                <c:pt idx="14">
                  <c:v>44890</c:v>
                </c:pt>
                <c:pt idx="15">
                  <c:v>44891</c:v>
                </c:pt>
                <c:pt idx="16">
                  <c:v>44892</c:v>
                </c:pt>
                <c:pt idx="17">
                  <c:v>44893</c:v>
                </c:pt>
                <c:pt idx="18">
                  <c:v>44894</c:v>
                </c:pt>
                <c:pt idx="19">
                  <c:v>44895</c:v>
                </c:pt>
                <c:pt idx="20">
                  <c:v>44896</c:v>
                </c:pt>
                <c:pt idx="21">
                  <c:v>44897</c:v>
                </c:pt>
                <c:pt idx="22">
                  <c:v>44898</c:v>
                </c:pt>
                <c:pt idx="23">
                  <c:v>44899</c:v>
                </c:pt>
                <c:pt idx="24">
                  <c:v>44900</c:v>
                </c:pt>
                <c:pt idx="25">
                  <c:v>44901</c:v>
                </c:pt>
                <c:pt idx="26">
                  <c:v>44902</c:v>
                </c:pt>
                <c:pt idx="27">
                  <c:v>44903</c:v>
                </c:pt>
                <c:pt idx="28">
                  <c:v>44904</c:v>
                </c:pt>
                <c:pt idx="29">
                  <c:v>44905</c:v>
                </c:pt>
                <c:pt idx="30">
                  <c:v>44906</c:v>
                </c:pt>
                <c:pt idx="31">
                  <c:v>44907</c:v>
                </c:pt>
                <c:pt idx="32">
                  <c:v>44908</c:v>
                </c:pt>
                <c:pt idx="33">
                  <c:v>44909</c:v>
                </c:pt>
                <c:pt idx="34">
                  <c:v>44910</c:v>
                </c:pt>
                <c:pt idx="35">
                  <c:v>44911</c:v>
                </c:pt>
                <c:pt idx="36">
                  <c:v>44912</c:v>
                </c:pt>
                <c:pt idx="37">
                  <c:v>44913</c:v>
                </c:pt>
                <c:pt idx="38">
                  <c:v>44914</c:v>
                </c:pt>
                <c:pt idx="39">
                  <c:v>44915</c:v>
                </c:pt>
                <c:pt idx="40">
                  <c:v>44916</c:v>
                </c:pt>
                <c:pt idx="41">
                  <c:v>44917</c:v>
                </c:pt>
                <c:pt idx="42">
                  <c:v>44918</c:v>
                </c:pt>
                <c:pt idx="43">
                  <c:v>44919</c:v>
                </c:pt>
                <c:pt idx="44">
                  <c:v>44920</c:v>
                </c:pt>
                <c:pt idx="45">
                  <c:v>44921</c:v>
                </c:pt>
                <c:pt idx="46">
                  <c:v>44922</c:v>
                </c:pt>
                <c:pt idx="47">
                  <c:v>44923</c:v>
                </c:pt>
                <c:pt idx="48">
                  <c:v>44924</c:v>
                </c:pt>
                <c:pt idx="49">
                  <c:v>44925</c:v>
                </c:pt>
                <c:pt idx="50">
                  <c:v>44926</c:v>
                </c:pt>
                <c:pt idx="51">
                  <c:v>44927</c:v>
                </c:pt>
                <c:pt idx="52">
                  <c:v>44928</c:v>
                </c:pt>
                <c:pt idx="53">
                  <c:v>44929</c:v>
                </c:pt>
                <c:pt idx="54">
                  <c:v>44930</c:v>
                </c:pt>
                <c:pt idx="55">
                  <c:v>44931</c:v>
                </c:pt>
                <c:pt idx="56">
                  <c:v>44932</c:v>
                </c:pt>
                <c:pt idx="57">
                  <c:v>44933</c:v>
                </c:pt>
                <c:pt idx="58">
                  <c:v>44934</c:v>
                </c:pt>
                <c:pt idx="59">
                  <c:v>44935</c:v>
                </c:pt>
                <c:pt idx="60">
                  <c:v>44936</c:v>
                </c:pt>
                <c:pt idx="61">
                  <c:v>44937</c:v>
                </c:pt>
                <c:pt idx="62">
                  <c:v>44938</c:v>
                </c:pt>
                <c:pt idx="63">
                  <c:v>44939</c:v>
                </c:pt>
                <c:pt idx="64">
                  <c:v>44940</c:v>
                </c:pt>
                <c:pt idx="65">
                  <c:v>44941</c:v>
                </c:pt>
                <c:pt idx="66">
                  <c:v>44942</c:v>
                </c:pt>
                <c:pt idx="67">
                  <c:v>44943</c:v>
                </c:pt>
                <c:pt idx="68">
                  <c:v>44944</c:v>
                </c:pt>
                <c:pt idx="69">
                  <c:v>44945</c:v>
                </c:pt>
                <c:pt idx="70">
                  <c:v>44946</c:v>
                </c:pt>
                <c:pt idx="71">
                  <c:v>44947</c:v>
                </c:pt>
                <c:pt idx="72">
                  <c:v>44948</c:v>
                </c:pt>
                <c:pt idx="73">
                  <c:v>44949</c:v>
                </c:pt>
                <c:pt idx="74">
                  <c:v>44950</c:v>
                </c:pt>
                <c:pt idx="75">
                  <c:v>44951</c:v>
                </c:pt>
                <c:pt idx="76">
                  <c:v>44952</c:v>
                </c:pt>
                <c:pt idx="77">
                  <c:v>44953</c:v>
                </c:pt>
                <c:pt idx="78">
                  <c:v>44954</c:v>
                </c:pt>
                <c:pt idx="79">
                  <c:v>44955</c:v>
                </c:pt>
                <c:pt idx="80">
                  <c:v>44956</c:v>
                </c:pt>
                <c:pt idx="81">
                  <c:v>44957</c:v>
                </c:pt>
                <c:pt idx="82">
                  <c:v>44958</c:v>
                </c:pt>
                <c:pt idx="83">
                  <c:v>44959</c:v>
                </c:pt>
                <c:pt idx="84">
                  <c:v>44960</c:v>
                </c:pt>
                <c:pt idx="85">
                  <c:v>44961</c:v>
                </c:pt>
                <c:pt idx="86">
                  <c:v>44962</c:v>
                </c:pt>
                <c:pt idx="87">
                  <c:v>44963</c:v>
                </c:pt>
                <c:pt idx="88">
                  <c:v>44964</c:v>
                </c:pt>
                <c:pt idx="89">
                  <c:v>44965</c:v>
                </c:pt>
                <c:pt idx="90">
                  <c:v>44966</c:v>
                </c:pt>
                <c:pt idx="91">
                  <c:v>44967</c:v>
                </c:pt>
                <c:pt idx="92">
                  <c:v>44968</c:v>
                </c:pt>
                <c:pt idx="93">
                  <c:v>44969</c:v>
                </c:pt>
                <c:pt idx="94">
                  <c:v>44970</c:v>
                </c:pt>
                <c:pt idx="95">
                  <c:v>44971</c:v>
                </c:pt>
                <c:pt idx="96">
                  <c:v>44972</c:v>
                </c:pt>
                <c:pt idx="97">
                  <c:v>44973</c:v>
                </c:pt>
                <c:pt idx="98">
                  <c:v>44974</c:v>
                </c:pt>
                <c:pt idx="99">
                  <c:v>44975</c:v>
                </c:pt>
                <c:pt idx="100">
                  <c:v>44976</c:v>
                </c:pt>
                <c:pt idx="101">
                  <c:v>44977</c:v>
                </c:pt>
                <c:pt idx="102">
                  <c:v>44978</c:v>
                </c:pt>
                <c:pt idx="103">
                  <c:v>44979</c:v>
                </c:pt>
                <c:pt idx="104">
                  <c:v>44980</c:v>
                </c:pt>
                <c:pt idx="105">
                  <c:v>44981</c:v>
                </c:pt>
                <c:pt idx="106">
                  <c:v>44982</c:v>
                </c:pt>
                <c:pt idx="107">
                  <c:v>44983</c:v>
                </c:pt>
                <c:pt idx="108">
                  <c:v>44984</c:v>
                </c:pt>
                <c:pt idx="109">
                  <c:v>44985</c:v>
                </c:pt>
                <c:pt idx="110">
                  <c:v>44986</c:v>
                </c:pt>
                <c:pt idx="111">
                  <c:v>44987</c:v>
                </c:pt>
                <c:pt idx="112">
                  <c:v>44988</c:v>
                </c:pt>
                <c:pt idx="113">
                  <c:v>44989</c:v>
                </c:pt>
                <c:pt idx="114">
                  <c:v>44990</c:v>
                </c:pt>
                <c:pt idx="115">
                  <c:v>44991</c:v>
                </c:pt>
                <c:pt idx="116">
                  <c:v>44992</c:v>
                </c:pt>
                <c:pt idx="117">
                  <c:v>44993</c:v>
                </c:pt>
                <c:pt idx="118">
                  <c:v>44994</c:v>
                </c:pt>
                <c:pt idx="119">
                  <c:v>44995</c:v>
                </c:pt>
                <c:pt idx="120">
                  <c:v>44996</c:v>
                </c:pt>
                <c:pt idx="121">
                  <c:v>44997</c:v>
                </c:pt>
                <c:pt idx="122">
                  <c:v>44998</c:v>
                </c:pt>
                <c:pt idx="123">
                  <c:v>44999</c:v>
                </c:pt>
                <c:pt idx="124">
                  <c:v>45000</c:v>
                </c:pt>
                <c:pt idx="125">
                  <c:v>45001</c:v>
                </c:pt>
                <c:pt idx="126">
                  <c:v>45002</c:v>
                </c:pt>
                <c:pt idx="127">
                  <c:v>45003</c:v>
                </c:pt>
                <c:pt idx="128">
                  <c:v>45004</c:v>
                </c:pt>
                <c:pt idx="129">
                  <c:v>45005</c:v>
                </c:pt>
                <c:pt idx="130">
                  <c:v>45006</c:v>
                </c:pt>
                <c:pt idx="131">
                  <c:v>45007</c:v>
                </c:pt>
                <c:pt idx="132">
                  <c:v>45008</c:v>
                </c:pt>
                <c:pt idx="133">
                  <c:v>45009</c:v>
                </c:pt>
                <c:pt idx="134">
                  <c:v>45010</c:v>
                </c:pt>
                <c:pt idx="135">
                  <c:v>45011</c:v>
                </c:pt>
                <c:pt idx="136">
                  <c:v>45012</c:v>
                </c:pt>
                <c:pt idx="137">
                  <c:v>45013</c:v>
                </c:pt>
                <c:pt idx="138">
                  <c:v>45014</c:v>
                </c:pt>
                <c:pt idx="139">
                  <c:v>45015</c:v>
                </c:pt>
                <c:pt idx="140">
                  <c:v>45016</c:v>
                </c:pt>
              </c:numCache>
            </c:numRef>
          </c:cat>
          <c:val>
            <c:numRef>
              <c:f>Foglio2!$T$4:$T$144</c:f>
              <c:numCache>
                <c:formatCode>0.00</c:formatCode>
                <c:ptCount val="141"/>
                <c:pt idx="0">
                  <c:v>11.15</c:v>
                </c:pt>
                <c:pt idx="1">
                  <c:v>14.25</c:v>
                </c:pt>
                <c:pt idx="2">
                  <c:v>10.3</c:v>
                </c:pt>
                <c:pt idx="3">
                  <c:v>5.8000000000000007</c:v>
                </c:pt>
                <c:pt idx="4">
                  <c:v>5.3000000000000007</c:v>
                </c:pt>
                <c:pt idx="5">
                  <c:v>7.1</c:v>
                </c:pt>
                <c:pt idx="6">
                  <c:v>5.75</c:v>
                </c:pt>
                <c:pt idx="7">
                  <c:v>7.1</c:v>
                </c:pt>
                <c:pt idx="8">
                  <c:v>5.5</c:v>
                </c:pt>
                <c:pt idx="9">
                  <c:v>3.5</c:v>
                </c:pt>
                <c:pt idx="10">
                  <c:v>7.1599999999999993</c:v>
                </c:pt>
                <c:pt idx="11">
                  <c:v>1.98</c:v>
                </c:pt>
                <c:pt idx="12">
                  <c:v>4.1599999999999993</c:v>
                </c:pt>
                <c:pt idx="13">
                  <c:v>7.1</c:v>
                </c:pt>
                <c:pt idx="14">
                  <c:v>7.5200000000000005</c:v>
                </c:pt>
                <c:pt idx="15">
                  <c:v>7.8599999999999994</c:v>
                </c:pt>
                <c:pt idx="16">
                  <c:v>5.64</c:v>
                </c:pt>
                <c:pt idx="17">
                  <c:v>2.54</c:v>
                </c:pt>
                <c:pt idx="18">
                  <c:v>2.96</c:v>
                </c:pt>
                <c:pt idx="19">
                  <c:v>2.08</c:v>
                </c:pt>
                <c:pt idx="20">
                  <c:v>4.2200000000000006</c:v>
                </c:pt>
                <c:pt idx="21">
                  <c:v>1.8399999999999999</c:v>
                </c:pt>
                <c:pt idx="22">
                  <c:v>3.8200000000000003</c:v>
                </c:pt>
                <c:pt idx="23">
                  <c:v>3.56</c:v>
                </c:pt>
                <c:pt idx="24">
                  <c:v>4.12</c:v>
                </c:pt>
                <c:pt idx="25">
                  <c:v>4.8</c:v>
                </c:pt>
                <c:pt idx="26">
                  <c:v>3.166666666666667</c:v>
                </c:pt>
                <c:pt idx="27">
                  <c:v>2.0999999999999996</c:v>
                </c:pt>
                <c:pt idx="28">
                  <c:v>1.6333333333333335</c:v>
                </c:pt>
                <c:pt idx="29">
                  <c:v>4.0555555555555554</c:v>
                </c:pt>
                <c:pt idx="30">
                  <c:v>0.89999999999999991</c:v>
                </c:pt>
                <c:pt idx="31">
                  <c:v>-2.3555555555555552</c:v>
                </c:pt>
                <c:pt idx="32">
                  <c:v>-2.0555555555555554</c:v>
                </c:pt>
                <c:pt idx="33">
                  <c:v>1.088888888888889</c:v>
                </c:pt>
                <c:pt idx="34">
                  <c:v>2.6111111111111112</c:v>
                </c:pt>
                <c:pt idx="35">
                  <c:v>2.8666666666666671</c:v>
                </c:pt>
                <c:pt idx="36">
                  <c:v>2.8</c:v>
                </c:pt>
                <c:pt idx="37">
                  <c:v>0.47777777777777797</c:v>
                </c:pt>
                <c:pt idx="38">
                  <c:v>2.2000000000000002</c:v>
                </c:pt>
                <c:pt idx="39">
                  <c:v>4.3888888888888893</c:v>
                </c:pt>
                <c:pt idx="40">
                  <c:v>3.9888888888888889</c:v>
                </c:pt>
                <c:pt idx="41">
                  <c:v>4.1888888888888882</c:v>
                </c:pt>
                <c:pt idx="42">
                  <c:v>5.4</c:v>
                </c:pt>
                <c:pt idx="43">
                  <c:v>5.6999999999999993</c:v>
                </c:pt>
                <c:pt idx="44">
                  <c:v>5.666666666666667</c:v>
                </c:pt>
                <c:pt idx="45">
                  <c:v>6.0222222222222221</c:v>
                </c:pt>
                <c:pt idx="46">
                  <c:v>6.0666666666666664</c:v>
                </c:pt>
                <c:pt idx="47">
                  <c:v>5.2444444444444436</c:v>
                </c:pt>
                <c:pt idx="48">
                  <c:v>5.4444444444444446</c:v>
                </c:pt>
                <c:pt idx="49">
                  <c:v>4.7111111111111121</c:v>
                </c:pt>
                <c:pt idx="50">
                  <c:v>6.4777777777777779</c:v>
                </c:pt>
                <c:pt idx="51">
                  <c:v>8.1111111111111107</c:v>
                </c:pt>
                <c:pt idx="52">
                  <c:v>6.5888888888888895</c:v>
                </c:pt>
                <c:pt idx="53">
                  <c:v>6.9222222222222216</c:v>
                </c:pt>
                <c:pt idx="54">
                  <c:v>7.1111111111111107</c:v>
                </c:pt>
                <c:pt idx="55">
                  <c:v>7.5666666666666647</c:v>
                </c:pt>
                <c:pt idx="56">
                  <c:v>7.5444444444444452</c:v>
                </c:pt>
                <c:pt idx="57">
                  <c:v>3.0111111111111111</c:v>
                </c:pt>
                <c:pt idx="58">
                  <c:v>2.7444444444444445</c:v>
                </c:pt>
                <c:pt idx="59">
                  <c:v>3.0222222222222226</c:v>
                </c:pt>
                <c:pt idx="60">
                  <c:v>4.9111111111111114</c:v>
                </c:pt>
                <c:pt idx="61">
                  <c:v>5.0888888888888886</c:v>
                </c:pt>
                <c:pt idx="62">
                  <c:v>4.6999999999999993</c:v>
                </c:pt>
                <c:pt idx="63">
                  <c:v>4.2888888888888888</c:v>
                </c:pt>
                <c:pt idx="64">
                  <c:v>4.4333333333333336</c:v>
                </c:pt>
                <c:pt idx="65">
                  <c:v>3.0111111111111115</c:v>
                </c:pt>
                <c:pt idx="66">
                  <c:v>1.5222222222222221</c:v>
                </c:pt>
                <c:pt idx="67">
                  <c:v>0.26666666666666666</c:v>
                </c:pt>
                <c:pt idx="68">
                  <c:v>1.1111111111111114</c:v>
                </c:pt>
                <c:pt idx="69">
                  <c:v>-1.2888888888888888</c:v>
                </c:pt>
                <c:pt idx="70">
                  <c:v>-1.2555555555555555</c:v>
                </c:pt>
                <c:pt idx="71">
                  <c:v>0.36666666666666675</c:v>
                </c:pt>
                <c:pt idx="72">
                  <c:v>1.3</c:v>
                </c:pt>
                <c:pt idx="73">
                  <c:v>1.333333333333333</c:v>
                </c:pt>
                <c:pt idx="74">
                  <c:v>2.9444444444444446</c:v>
                </c:pt>
                <c:pt idx="75">
                  <c:v>3.8111111111111109</c:v>
                </c:pt>
                <c:pt idx="76">
                  <c:v>0.97777777777777786</c:v>
                </c:pt>
                <c:pt idx="77">
                  <c:v>-0.73333333333333306</c:v>
                </c:pt>
                <c:pt idx="78">
                  <c:v>1.1111111111111114</c:v>
                </c:pt>
                <c:pt idx="79">
                  <c:v>0.93333333333333335</c:v>
                </c:pt>
                <c:pt idx="80">
                  <c:v>3.0333333333333337</c:v>
                </c:pt>
                <c:pt idx="81">
                  <c:v>4.0777777777777784</c:v>
                </c:pt>
                <c:pt idx="82">
                  <c:v>5.6333333333333337</c:v>
                </c:pt>
                <c:pt idx="83">
                  <c:v>7.3888888888888893</c:v>
                </c:pt>
                <c:pt idx="84">
                  <c:v>6.7666666666666657</c:v>
                </c:pt>
                <c:pt idx="85">
                  <c:v>9.1111111111111125</c:v>
                </c:pt>
                <c:pt idx="86">
                  <c:v>2.0555555555555554</c:v>
                </c:pt>
                <c:pt idx="87">
                  <c:v>0.48888888888888893</c:v>
                </c:pt>
                <c:pt idx="88">
                  <c:v>0.1777777777777777</c:v>
                </c:pt>
                <c:pt idx="89">
                  <c:v>-0.93333333333333335</c:v>
                </c:pt>
                <c:pt idx="90">
                  <c:v>-0.89999999999999991</c:v>
                </c:pt>
                <c:pt idx="91">
                  <c:v>2.7888888888888892</c:v>
                </c:pt>
                <c:pt idx="92">
                  <c:v>6.6777777777777771</c:v>
                </c:pt>
                <c:pt idx="93">
                  <c:v>9.8777777777777782</c:v>
                </c:pt>
                <c:pt idx="94">
                  <c:v>7.0555555555555554</c:v>
                </c:pt>
                <c:pt idx="95">
                  <c:v>11.566666666666665</c:v>
                </c:pt>
                <c:pt idx="96">
                  <c:v>11.588888888888889</c:v>
                </c:pt>
                <c:pt idx="97">
                  <c:v>8.9777777777777761</c:v>
                </c:pt>
                <c:pt idx="98">
                  <c:v>8.3555555555555561</c:v>
                </c:pt>
                <c:pt idx="99">
                  <c:v>6.8777777777777764</c:v>
                </c:pt>
                <c:pt idx="100">
                  <c:v>7.655555555555555</c:v>
                </c:pt>
                <c:pt idx="101">
                  <c:v>9.8000000000000007</c:v>
                </c:pt>
                <c:pt idx="102">
                  <c:v>8.4555555555555557</c:v>
                </c:pt>
                <c:pt idx="103">
                  <c:v>8.9888888888888889</c:v>
                </c:pt>
                <c:pt idx="104">
                  <c:v>7.2222222222222241</c:v>
                </c:pt>
                <c:pt idx="105">
                  <c:v>6.9111111111111114</c:v>
                </c:pt>
                <c:pt idx="106">
                  <c:v>9.7222222222222214</c:v>
                </c:pt>
                <c:pt idx="107">
                  <c:v>2.3333333333333335</c:v>
                </c:pt>
                <c:pt idx="108">
                  <c:v>2.7222222222222223</c:v>
                </c:pt>
                <c:pt idx="109">
                  <c:v>4.6999999999999993</c:v>
                </c:pt>
                <c:pt idx="110">
                  <c:v>5.4333333333333336</c:v>
                </c:pt>
                <c:pt idx="111">
                  <c:v>5.8111111111111118</c:v>
                </c:pt>
                <c:pt idx="112">
                  <c:v>8.5555555555555554</c:v>
                </c:pt>
                <c:pt idx="113">
                  <c:v>9.6222222222222218</c:v>
                </c:pt>
                <c:pt idx="114">
                  <c:v>9.3555555555555561</c:v>
                </c:pt>
                <c:pt idx="115">
                  <c:v>5.2333333333333325</c:v>
                </c:pt>
                <c:pt idx="116">
                  <c:v>5.8</c:v>
                </c:pt>
                <c:pt idx="117">
                  <c:v>7.8222222222222229</c:v>
                </c:pt>
                <c:pt idx="118">
                  <c:v>11.311111111111112</c:v>
                </c:pt>
                <c:pt idx="119">
                  <c:v>11.2</c:v>
                </c:pt>
                <c:pt idx="120">
                  <c:v>13.222222222222221</c:v>
                </c:pt>
                <c:pt idx="121">
                  <c:v>10.688888888888888</c:v>
                </c:pt>
                <c:pt idx="122">
                  <c:v>11.144444444444444</c:v>
                </c:pt>
                <c:pt idx="123">
                  <c:v>8.7333333333333325</c:v>
                </c:pt>
                <c:pt idx="124">
                  <c:v>6.4444444444444438</c:v>
                </c:pt>
                <c:pt idx="125">
                  <c:v>7.7555555555555564</c:v>
                </c:pt>
                <c:pt idx="126">
                  <c:v>9.75</c:v>
                </c:pt>
                <c:pt idx="127">
                  <c:v>10.616666666666667</c:v>
                </c:pt>
                <c:pt idx="128">
                  <c:v>10.933333333333332</c:v>
                </c:pt>
                <c:pt idx="129">
                  <c:v>11.366666666666667</c:v>
                </c:pt>
                <c:pt idx="130">
                  <c:v>14.716666666666667</c:v>
                </c:pt>
                <c:pt idx="131">
                  <c:v>14.766666666666666</c:v>
                </c:pt>
                <c:pt idx="132">
                  <c:v>14.866666666666667</c:v>
                </c:pt>
                <c:pt idx="133">
                  <c:v>9.7399999999999984</c:v>
                </c:pt>
                <c:pt idx="134">
                  <c:v>11.139999999999999</c:v>
                </c:pt>
                <c:pt idx="135">
                  <c:v>10.860000000000001</c:v>
                </c:pt>
                <c:pt idx="136">
                  <c:v>7.05</c:v>
                </c:pt>
                <c:pt idx="137">
                  <c:v>6.85</c:v>
                </c:pt>
                <c:pt idx="138">
                  <c:v>8.9</c:v>
                </c:pt>
                <c:pt idx="139">
                  <c:v>9.6</c:v>
                </c:pt>
                <c:pt idx="14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03-4440-AEED-8B982A03DD58}"/>
            </c:ext>
          </c:extLst>
        </c:ser>
        <c:ser>
          <c:idx val="2"/>
          <c:order val="1"/>
          <c:tx>
            <c:strRef>
              <c:f>Foglio2!$S$3</c:f>
              <c:strCache>
                <c:ptCount val="1"/>
                <c:pt idx="0">
                  <c:v>media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Foglio2!$Q$4:$Q$144</c:f>
              <c:numCache>
                <c:formatCode>m/d/yyyy</c:formatCode>
                <c:ptCount val="141"/>
                <c:pt idx="0">
                  <c:v>44876</c:v>
                </c:pt>
                <c:pt idx="1">
                  <c:v>44877</c:v>
                </c:pt>
                <c:pt idx="2">
                  <c:v>44878</c:v>
                </c:pt>
                <c:pt idx="3">
                  <c:v>44879</c:v>
                </c:pt>
                <c:pt idx="4">
                  <c:v>44880</c:v>
                </c:pt>
                <c:pt idx="5">
                  <c:v>44881</c:v>
                </c:pt>
                <c:pt idx="6">
                  <c:v>44882</c:v>
                </c:pt>
                <c:pt idx="7">
                  <c:v>44883</c:v>
                </c:pt>
                <c:pt idx="8">
                  <c:v>44884</c:v>
                </c:pt>
                <c:pt idx="9">
                  <c:v>44885</c:v>
                </c:pt>
                <c:pt idx="10">
                  <c:v>44886</c:v>
                </c:pt>
                <c:pt idx="11">
                  <c:v>44887</c:v>
                </c:pt>
                <c:pt idx="12">
                  <c:v>44888</c:v>
                </c:pt>
                <c:pt idx="13">
                  <c:v>44889</c:v>
                </c:pt>
                <c:pt idx="14">
                  <c:v>44890</c:v>
                </c:pt>
                <c:pt idx="15">
                  <c:v>44891</c:v>
                </c:pt>
                <c:pt idx="16">
                  <c:v>44892</c:v>
                </c:pt>
                <c:pt idx="17">
                  <c:v>44893</c:v>
                </c:pt>
                <c:pt idx="18">
                  <c:v>44894</c:v>
                </c:pt>
                <c:pt idx="19">
                  <c:v>44895</c:v>
                </c:pt>
                <c:pt idx="20">
                  <c:v>44896</c:v>
                </c:pt>
                <c:pt idx="21">
                  <c:v>44897</c:v>
                </c:pt>
                <c:pt idx="22">
                  <c:v>44898</c:v>
                </c:pt>
                <c:pt idx="23">
                  <c:v>44899</c:v>
                </c:pt>
                <c:pt idx="24">
                  <c:v>44900</c:v>
                </c:pt>
                <c:pt idx="25">
                  <c:v>44901</c:v>
                </c:pt>
                <c:pt idx="26">
                  <c:v>44902</c:v>
                </c:pt>
                <c:pt idx="27">
                  <c:v>44903</c:v>
                </c:pt>
                <c:pt idx="28">
                  <c:v>44904</c:v>
                </c:pt>
                <c:pt idx="29">
                  <c:v>44905</c:v>
                </c:pt>
                <c:pt idx="30">
                  <c:v>44906</c:v>
                </c:pt>
                <c:pt idx="31">
                  <c:v>44907</c:v>
                </c:pt>
                <c:pt idx="32">
                  <c:v>44908</c:v>
                </c:pt>
                <c:pt idx="33">
                  <c:v>44909</c:v>
                </c:pt>
                <c:pt idx="34">
                  <c:v>44910</c:v>
                </c:pt>
                <c:pt idx="35">
                  <c:v>44911</c:v>
                </c:pt>
                <c:pt idx="36">
                  <c:v>44912</c:v>
                </c:pt>
                <c:pt idx="37">
                  <c:v>44913</c:v>
                </c:pt>
                <c:pt idx="38">
                  <c:v>44914</c:v>
                </c:pt>
                <c:pt idx="39">
                  <c:v>44915</c:v>
                </c:pt>
                <c:pt idx="40">
                  <c:v>44916</c:v>
                </c:pt>
                <c:pt idx="41">
                  <c:v>44917</c:v>
                </c:pt>
                <c:pt idx="42">
                  <c:v>44918</c:v>
                </c:pt>
                <c:pt idx="43">
                  <c:v>44919</c:v>
                </c:pt>
                <c:pt idx="44">
                  <c:v>44920</c:v>
                </c:pt>
                <c:pt idx="45">
                  <c:v>44921</c:v>
                </c:pt>
                <c:pt idx="46">
                  <c:v>44922</c:v>
                </c:pt>
                <c:pt idx="47">
                  <c:v>44923</c:v>
                </c:pt>
                <c:pt idx="48">
                  <c:v>44924</c:v>
                </c:pt>
                <c:pt idx="49">
                  <c:v>44925</c:v>
                </c:pt>
                <c:pt idx="50">
                  <c:v>44926</c:v>
                </c:pt>
                <c:pt idx="51">
                  <c:v>44927</c:v>
                </c:pt>
                <c:pt idx="52">
                  <c:v>44928</c:v>
                </c:pt>
                <c:pt idx="53">
                  <c:v>44929</c:v>
                </c:pt>
                <c:pt idx="54">
                  <c:v>44930</c:v>
                </c:pt>
                <c:pt idx="55">
                  <c:v>44931</c:v>
                </c:pt>
                <c:pt idx="56">
                  <c:v>44932</c:v>
                </c:pt>
                <c:pt idx="57">
                  <c:v>44933</c:v>
                </c:pt>
                <c:pt idx="58">
                  <c:v>44934</c:v>
                </c:pt>
                <c:pt idx="59">
                  <c:v>44935</c:v>
                </c:pt>
                <c:pt idx="60">
                  <c:v>44936</c:v>
                </c:pt>
                <c:pt idx="61">
                  <c:v>44937</c:v>
                </c:pt>
                <c:pt idx="62">
                  <c:v>44938</c:v>
                </c:pt>
                <c:pt idx="63">
                  <c:v>44939</c:v>
                </c:pt>
                <c:pt idx="64">
                  <c:v>44940</c:v>
                </c:pt>
                <c:pt idx="65">
                  <c:v>44941</c:v>
                </c:pt>
                <c:pt idx="66">
                  <c:v>44942</c:v>
                </c:pt>
                <c:pt idx="67">
                  <c:v>44943</c:v>
                </c:pt>
                <c:pt idx="68">
                  <c:v>44944</c:v>
                </c:pt>
                <c:pt idx="69">
                  <c:v>44945</c:v>
                </c:pt>
                <c:pt idx="70">
                  <c:v>44946</c:v>
                </c:pt>
                <c:pt idx="71">
                  <c:v>44947</c:v>
                </c:pt>
                <c:pt idx="72">
                  <c:v>44948</c:v>
                </c:pt>
                <c:pt idx="73">
                  <c:v>44949</c:v>
                </c:pt>
                <c:pt idx="74">
                  <c:v>44950</c:v>
                </c:pt>
                <c:pt idx="75">
                  <c:v>44951</c:v>
                </c:pt>
                <c:pt idx="76">
                  <c:v>44952</c:v>
                </c:pt>
                <c:pt idx="77">
                  <c:v>44953</c:v>
                </c:pt>
                <c:pt idx="78">
                  <c:v>44954</c:v>
                </c:pt>
                <c:pt idx="79">
                  <c:v>44955</c:v>
                </c:pt>
                <c:pt idx="80">
                  <c:v>44956</c:v>
                </c:pt>
                <c:pt idx="81">
                  <c:v>44957</c:v>
                </c:pt>
                <c:pt idx="82">
                  <c:v>44958</c:v>
                </c:pt>
                <c:pt idx="83">
                  <c:v>44959</c:v>
                </c:pt>
                <c:pt idx="84">
                  <c:v>44960</c:v>
                </c:pt>
                <c:pt idx="85">
                  <c:v>44961</c:v>
                </c:pt>
                <c:pt idx="86">
                  <c:v>44962</c:v>
                </c:pt>
                <c:pt idx="87">
                  <c:v>44963</c:v>
                </c:pt>
                <c:pt idx="88">
                  <c:v>44964</c:v>
                </c:pt>
                <c:pt idx="89">
                  <c:v>44965</c:v>
                </c:pt>
                <c:pt idx="90">
                  <c:v>44966</c:v>
                </c:pt>
                <c:pt idx="91">
                  <c:v>44967</c:v>
                </c:pt>
                <c:pt idx="92">
                  <c:v>44968</c:v>
                </c:pt>
                <c:pt idx="93">
                  <c:v>44969</c:v>
                </c:pt>
                <c:pt idx="94">
                  <c:v>44970</c:v>
                </c:pt>
                <c:pt idx="95">
                  <c:v>44971</c:v>
                </c:pt>
                <c:pt idx="96">
                  <c:v>44972</c:v>
                </c:pt>
                <c:pt idx="97">
                  <c:v>44973</c:v>
                </c:pt>
                <c:pt idx="98">
                  <c:v>44974</c:v>
                </c:pt>
                <c:pt idx="99">
                  <c:v>44975</c:v>
                </c:pt>
                <c:pt idx="100">
                  <c:v>44976</c:v>
                </c:pt>
                <c:pt idx="101">
                  <c:v>44977</c:v>
                </c:pt>
                <c:pt idx="102">
                  <c:v>44978</c:v>
                </c:pt>
                <c:pt idx="103">
                  <c:v>44979</c:v>
                </c:pt>
                <c:pt idx="104">
                  <c:v>44980</c:v>
                </c:pt>
                <c:pt idx="105">
                  <c:v>44981</c:v>
                </c:pt>
                <c:pt idx="106">
                  <c:v>44982</c:v>
                </c:pt>
                <c:pt idx="107">
                  <c:v>44983</c:v>
                </c:pt>
                <c:pt idx="108">
                  <c:v>44984</c:v>
                </c:pt>
                <c:pt idx="109">
                  <c:v>44985</c:v>
                </c:pt>
                <c:pt idx="110">
                  <c:v>44986</c:v>
                </c:pt>
                <c:pt idx="111">
                  <c:v>44987</c:v>
                </c:pt>
                <c:pt idx="112">
                  <c:v>44988</c:v>
                </c:pt>
                <c:pt idx="113">
                  <c:v>44989</c:v>
                </c:pt>
                <c:pt idx="114">
                  <c:v>44990</c:v>
                </c:pt>
                <c:pt idx="115">
                  <c:v>44991</c:v>
                </c:pt>
                <c:pt idx="116">
                  <c:v>44992</c:v>
                </c:pt>
                <c:pt idx="117">
                  <c:v>44993</c:v>
                </c:pt>
                <c:pt idx="118">
                  <c:v>44994</c:v>
                </c:pt>
                <c:pt idx="119">
                  <c:v>44995</c:v>
                </c:pt>
                <c:pt idx="120">
                  <c:v>44996</c:v>
                </c:pt>
                <c:pt idx="121">
                  <c:v>44997</c:v>
                </c:pt>
                <c:pt idx="122">
                  <c:v>44998</c:v>
                </c:pt>
                <c:pt idx="123">
                  <c:v>44999</c:v>
                </c:pt>
                <c:pt idx="124">
                  <c:v>45000</c:v>
                </c:pt>
                <c:pt idx="125">
                  <c:v>45001</c:v>
                </c:pt>
                <c:pt idx="126">
                  <c:v>45002</c:v>
                </c:pt>
                <c:pt idx="127">
                  <c:v>45003</c:v>
                </c:pt>
                <c:pt idx="128">
                  <c:v>45004</c:v>
                </c:pt>
                <c:pt idx="129">
                  <c:v>45005</c:v>
                </c:pt>
                <c:pt idx="130">
                  <c:v>45006</c:v>
                </c:pt>
                <c:pt idx="131">
                  <c:v>45007</c:v>
                </c:pt>
                <c:pt idx="132">
                  <c:v>45008</c:v>
                </c:pt>
                <c:pt idx="133">
                  <c:v>45009</c:v>
                </c:pt>
                <c:pt idx="134">
                  <c:v>45010</c:v>
                </c:pt>
                <c:pt idx="135">
                  <c:v>45011</c:v>
                </c:pt>
                <c:pt idx="136">
                  <c:v>45012</c:v>
                </c:pt>
                <c:pt idx="137">
                  <c:v>45013</c:v>
                </c:pt>
                <c:pt idx="138">
                  <c:v>45014</c:v>
                </c:pt>
                <c:pt idx="139">
                  <c:v>45015</c:v>
                </c:pt>
                <c:pt idx="140">
                  <c:v>45016</c:v>
                </c:pt>
              </c:numCache>
            </c:numRef>
          </c:cat>
          <c:val>
            <c:numRef>
              <c:f>Foglio2!$S$4:$S$144</c:f>
              <c:numCache>
                <c:formatCode>General</c:formatCode>
                <c:ptCount val="141"/>
                <c:pt idx="0">
                  <c:v>8.4874999999999989</c:v>
                </c:pt>
                <c:pt idx="1">
                  <c:v>11.195833333333335</c:v>
                </c:pt>
                <c:pt idx="2">
                  <c:v>6.1020833333333329</c:v>
                </c:pt>
                <c:pt idx="3">
                  <c:v>3.7312499999999993</c:v>
                </c:pt>
                <c:pt idx="4">
                  <c:v>3.9624999999999999</c:v>
                </c:pt>
                <c:pt idx="5">
                  <c:v>5.3</c:v>
                </c:pt>
                <c:pt idx="6">
                  <c:v>5.0187499999999998</c:v>
                </c:pt>
                <c:pt idx="7">
                  <c:v>5.1395833333333334</c:v>
                </c:pt>
                <c:pt idx="8">
                  <c:v>3.5916666666666672</c:v>
                </c:pt>
                <c:pt idx="9">
                  <c:v>1.9166666666666663</c:v>
                </c:pt>
                <c:pt idx="10">
                  <c:v>2.4034027777777771</c:v>
                </c:pt>
                <c:pt idx="11">
                  <c:v>1.3549999999999998</c:v>
                </c:pt>
                <c:pt idx="12">
                  <c:v>1.7191666666666672</c:v>
                </c:pt>
                <c:pt idx="13">
                  <c:v>3.1174999999999997</c:v>
                </c:pt>
                <c:pt idx="14">
                  <c:v>3.2099999999999995</c:v>
                </c:pt>
                <c:pt idx="15">
                  <c:v>4.165</c:v>
                </c:pt>
                <c:pt idx="16">
                  <c:v>1.4450000000000001</c:v>
                </c:pt>
                <c:pt idx="17">
                  <c:v>0.70333333333333325</c:v>
                </c:pt>
                <c:pt idx="18">
                  <c:v>0.4133333333333335</c:v>
                </c:pt>
                <c:pt idx="19">
                  <c:v>0.43999999999999995</c:v>
                </c:pt>
                <c:pt idx="20">
                  <c:v>1.9966666666666664</c:v>
                </c:pt>
                <c:pt idx="21">
                  <c:v>0.84083333333333332</c:v>
                </c:pt>
                <c:pt idx="22">
                  <c:v>1.9849999999999997</c:v>
                </c:pt>
                <c:pt idx="23">
                  <c:v>2.7516666666666665</c:v>
                </c:pt>
                <c:pt idx="24">
                  <c:v>2.67</c:v>
                </c:pt>
                <c:pt idx="25">
                  <c:v>0.76545138888888908</c:v>
                </c:pt>
                <c:pt idx="26">
                  <c:v>-0.11666666666666664</c:v>
                </c:pt>
                <c:pt idx="27">
                  <c:v>-0.76574074074074083</c:v>
                </c:pt>
                <c:pt idx="28">
                  <c:v>0.43379629629629624</c:v>
                </c:pt>
                <c:pt idx="29">
                  <c:v>2.2814814814814812</c:v>
                </c:pt>
                <c:pt idx="30">
                  <c:v>-2.0861111111111112</c:v>
                </c:pt>
                <c:pt idx="31">
                  <c:v>-6.6722222222222216</c:v>
                </c:pt>
                <c:pt idx="32">
                  <c:v>-4.7092592592592597</c:v>
                </c:pt>
                <c:pt idx="33">
                  <c:v>-2.2356481481481478</c:v>
                </c:pt>
                <c:pt idx="34">
                  <c:v>-0.78657407407407431</c:v>
                </c:pt>
                <c:pt idx="35">
                  <c:v>1.8240740740740742</c:v>
                </c:pt>
                <c:pt idx="36">
                  <c:v>0.42777777777777787</c:v>
                </c:pt>
                <c:pt idx="37">
                  <c:v>-2.2754629629629632</c:v>
                </c:pt>
                <c:pt idx="38">
                  <c:v>-6.2499999999999944E-2</c:v>
                </c:pt>
                <c:pt idx="39">
                  <c:v>1.0800925925925924</c:v>
                </c:pt>
                <c:pt idx="40">
                  <c:v>2.0143518518518513</c:v>
                </c:pt>
                <c:pt idx="41">
                  <c:v>2.2083333333333339</c:v>
                </c:pt>
                <c:pt idx="42">
                  <c:v>2.3245370370370373</c:v>
                </c:pt>
                <c:pt idx="43">
                  <c:v>3.4365740740740738</c:v>
                </c:pt>
                <c:pt idx="44">
                  <c:v>3.2180555555555568</c:v>
                </c:pt>
                <c:pt idx="45">
                  <c:v>3.9800925925925927</c:v>
                </c:pt>
                <c:pt idx="46">
                  <c:v>3.2643518518518508</c:v>
                </c:pt>
                <c:pt idx="47">
                  <c:v>2.3157407407407407</c:v>
                </c:pt>
                <c:pt idx="48">
                  <c:v>2.2587962962962966</c:v>
                </c:pt>
                <c:pt idx="49">
                  <c:v>3.0879629629629632</c:v>
                </c:pt>
                <c:pt idx="50">
                  <c:v>4.0606481481481485</c:v>
                </c:pt>
                <c:pt idx="51">
                  <c:v>5.4421296296296298</c:v>
                </c:pt>
                <c:pt idx="52">
                  <c:v>4.7333333333333325</c:v>
                </c:pt>
                <c:pt idx="53">
                  <c:v>4.5953703703703699</c:v>
                </c:pt>
                <c:pt idx="54">
                  <c:v>3.586574074074075</c:v>
                </c:pt>
                <c:pt idx="55">
                  <c:v>4.6865740740740742</c:v>
                </c:pt>
                <c:pt idx="56">
                  <c:v>4.0800925925925933</c:v>
                </c:pt>
                <c:pt idx="57">
                  <c:v>1.5518518518518516</c:v>
                </c:pt>
                <c:pt idx="58">
                  <c:v>1.7180555555555557</c:v>
                </c:pt>
                <c:pt idx="59">
                  <c:v>1.5199074074074079</c:v>
                </c:pt>
                <c:pt idx="60">
                  <c:v>1.6870370370370373</c:v>
                </c:pt>
                <c:pt idx="61">
                  <c:v>1.5143518518518517</c:v>
                </c:pt>
                <c:pt idx="62">
                  <c:v>2.2208333333333332</c:v>
                </c:pt>
                <c:pt idx="63">
                  <c:v>1.8662037037037038</c:v>
                </c:pt>
                <c:pt idx="64">
                  <c:v>1.5523148148148147</c:v>
                </c:pt>
                <c:pt idx="65">
                  <c:v>1.261574074074074</c:v>
                </c:pt>
                <c:pt idx="66">
                  <c:v>-0.41851851851851851</c:v>
                </c:pt>
                <c:pt idx="67">
                  <c:v>-1.3560185185185187</c:v>
                </c:pt>
                <c:pt idx="68">
                  <c:v>-1.7662037037037039</c:v>
                </c:pt>
                <c:pt idx="69">
                  <c:v>-3.1189814814814816</c:v>
                </c:pt>
                <c:pt idx="70">
                  <c:v>-4.3467592592592608</c:v>
                </c:pt>
                <c:pt idx="71">
                  <c:v>-3.0439814814814823</c:v>
                </c:pt>
                <c:pt idx="72">
                  <c:v>-1.8337962962962961</c:v>
                </c:pt>
                <c:pt idx="73">
                  <c:v>-0.31481481481481488</c:v>
                </c:pt>
                <c:pt idx="74">
                  <c:v>0.90787037037037033</c:v>
                </c:pt>
                <c:pt idx="75">
                  <c:v>0.93148148148148158</c:v>
                </c:pt>
                <c:pt idx="76">
                  <c:v>-2.1356481481481482</c:v>
                </c:pt>
                <c:pt idx="77">
                  <c:v>-3.7486111111111113</c:v>
                </c:pt>
                <c:pt idx="78">
                  <c:v>-3.0458333333333329</c:v>
                </c:pt>
                <c:pt idx="79">
                  <c:v>-2.7018518518518522</c:v>
                </c:pt>
                <c:pt idx="80">
                  <c:v>-0.19259259259259287</c:v>
                </c:pt>
                <c:pt idx="81">
                  <c:v>0.44537037037037042</c:v>
                </c:pt>
                <c:pt idx="82">
                  <c:v>1.4009259259259261</c:v>
                </c:pt>
                <c:pt idx="83">
                  <c:v>3.2106481481481475</c:v>
                </c:pt>
                <c:pt idx="84">
                  <c:v>3.6972222222222215</c:v>
                </c:pt>
                <c:pt idx="85">
                  <c:v>5.8722222222222236</c:v>
                </c:pt>
                <c:pt idx="86">
                  <c:v>-1.1615740740740741</c:v>
                </c:pt>
                <c:pt idx="87">
                  <c:v>-2.9898148148148151</c:v>
                </c:pt>
                <c:pt idx="88">
                  <c:v>-4.2078703703703697</c:v>
                </c:pt>
                <c:pt idx="89">
                  <c:v>-4.9879629629629632</c:v>
                </c:pt>
                <c:pt idx="90">
                  <c:v>-5.8462962962962957</c:v>
                </c:pt>
                <c:pt idx="91">
                  <c:v>-2.818518518518518</c:v>
                </c:pt>
                <c:pt idx="92">
                  <c:v>1.6106481481481481</c:v>
                </c:pt>
                <c:pt idx="93">
                  <c:v>4.7680555555555557</c:v>
                </c:pt>
                <c:pt idx="94">
                  <c:v>2.4842592592592592</c:v>
                </c:pt>
                <c:pt idx="95">
                  <c:v>6.1055555555555543</c:v>
                </c:pt>
                <c:pt idx="96">
                  <c:v>6.5564814814814802</c:v>
                </c:pt>
                <c:pt idx="97">
                  <c:v>4.4763888888888888</c:v>
                </c:pt>
                <c:pt idx="98">
                  <c:v>3.5879629629629624</c:v>
                </c:pt>
                <c:pt idx="99">
                  <c:v>3.8402777777777781</c:v>
                </c:pt>
                <c:pt idx="100">
                  <c:v>3.8018518518518523</c:v>
                </c:pt>
                <c:pt idx="101">
                  <c:v>4.5750000000000011</c:v>
                </c:pt>
                <c:pt idx="102">
                  <c:v>4.4259259259259247</c:v>
                </c:pt>
                <c:pt idx="103">
                  <c:v>4.6166666666666671</c:v>
                </c:pt>
                <c:pt idx="104">
                  <c:v>4.1814814814814811</c:v>
                </c:pt>
                <c:pt idx="105">
                  <c:v>3.9268518518518523</c:v>
                </c:pt>
                <c:pt idx="106">
                  <c:v>4.5537037037037047</c:v>
                </c:pt>
                <c:pt idx="107">
                  <c:v>-0.30231481481481487</c:v>
                </c:pt>
                <c:pt idx="108">
                  <c:v>-1.4949074074074076</c:v>
                </c:pt>
                <c:pt idx="109">
                  <c:v>-0.51388888888888884</c:v>
                </c:pt>
                <c:pt idx="110">
                  <c:v>0.91064814814814798</c:v>
                </c:pt>
                <c:pt idx="111">
                  <c:v>2.2250000000000001</c:v>
                </c:pt>
                <c:pt idx="112">
                  <c:v>3.0449074074074076</c:v>
                </c:pt>
                <c:pt idx="113">
                  <c:v>3.512037037037036</c:v>
                </c:pt>
                <c:pt idx="114">
                  <c:v>3.5555555555555558</c:v>
                </c:pt>
                <c:pt idx="115">
                  <c:v>2.9995370370370367</c:v>
                </c:pt>
                <c:pt idx="116">
                  <c:v>2.8106481481481485</c:v>
                </c:pt>
                <c:pt idx="117">
                  <c:v>3.8754629629629633</c:v>
                </c:pt>
                <c:pt idx="118">
                  <c:v>6.2087962962962964</c:v>
                </c:pt>
                <c:pt idx="119">
                  <c:v>6.1625000000000005</c:v>
                </c:pt>
                <c:pt idx="120">
                  <c:v>6.8777777777777773</c:v>
                </c:pt>
                <c:pt idx="121">
                  <c:v>5.0250000000000004</c:v>
                </c:pt>
                <c:pt idx="122">
                  <c:v>5.6148148148148165</c:v>
                </c:pt>
                <c:pt idx="123">
                  <c:v>5.2634259259259251</c:v>
                </c:pt>
                <c:pt idx="124">
                  <c:v>3.0268518518518519</c:v>
                </c:pt>
                <c:pt idx="125">
                  <c:v>1.978240740740741</c:v>
                </c:pt>
                <c:pt idx="126">
                  <c:v>3.2423611111111108</c:v>
                </c:pt>
                <c:pt idx="127">
                  <c:v>4.6472222222222221</c:v>
                </c:pt>
                <c:pt idx="128">
                  <c:v>5.3083333333333327</c:v>
                </c:pt>
                <c:pt idx="129">
                  <c:v>6.0069444444444438</c:v>
                </c:pt>
                <c:pt idx="130">
                  <c:v>8.0756944444444443</c:v>
                </c:pt>
                <c:pt idx="131">
                  <c:v>9.3506944444444446</c:v>
                </c:pt>
                <c:pt idx="132">
                  <c:v>9.1048611111111075</c:v>
                </c:pt>
                <c:pt idx="133">
                  <c:v>7.7774999999999972</c:v>
                </c:pt>
                <c:pt idx="134">
                  <c:v>6.6191666666666675</c:v>
                </c:pt>
                <c:pt idx="135">
                  <c:v>4.7741666666666678</c:v>
                </c:pt>
                <c:pt idx="136">
                  <c:v>3.1687499999999993</c:v>
                </c:pt>
                <c:pt idx="137">
                  <c:v>2.2374999999999994</c:v>
                </c:pt>
                <c:pt idx="138">
                  <c:v>4.7104166666666663</c:v>
                </c:pt>
                <c:pt idx="139">
                  <c:v>6.0604166666666677</c:v>
                </c:pt>
                <c:pt idx="140">
                  <c:v>3.9250000000000007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03-4440-AEED-8B982A03DD58}"/>
            </c:ext>
          </c:extLst>
        </c:ser>
        <c:ser>
          <c:idx val="0"/>
          <c:order val="2"/>
          <c:tx>
            <c:strRef>
              <c:f>Foglio2!$R$3</c:f>
              <c:strCache>
                <c:ptCount val="1"/>
                <c:pt idx="0">
                  <c:v>minima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Foglio2!$Q$4:$Q$144</c:f>
              <c:numCache>
                <c:formatCode>m/d/yyyy</c:formatCode>
                <c:ptCount val="141"/>
                <c:pt idx="0">
                  <c:v>44876</c:v>
                </c:pt>
                <c:pt idx="1">
                  <c:v>44877</c:v>
                </c:pt>
                <c:pt idx="2">
                  <c:v>44878</c:v>
                </c:pt>
                <c:pt idx="3">
                  <c:v>44879</c:v>
                </c:pt>
                <c:pt idx="4">
                  <c:v>44880</c:v>
                </c:pt>
                <c:pt idx="5">
                  <c:v>44881</c:v>
                </c:pt>
                <c:pt idx="6">
                  <c:v>44882</c:v>
                </c:pt>
                <c:pt idx="7">
                  <c:v>44883</c:v>
                </c:pt>
                <c:pt idx="8">
                  <c:v>44884</c:v>
                </c:pt>
                <c:pt idx="9">
                  <c:v>44885</c:v>
                </c:pt>
                <c:pt idx="10">
                  <c:v>44886</c:v>
                </c:pt>
                <c:pt idx="11">
                  <c:v>44887</c:v>
                </c:pt>
                <c:pt idx="12">
                  <c:v>44888</c:v>
                </c:pt>
                <c:pt idx="13">
                  <c:v>44889</c:v>
                </c:pt>
                <c:pt idx="14">
                  <c:v>44890</c:v>
                </c:pt>
                <c:pt idx="15">
                  <c:v>44891</c:v>
                </c:pt>
                <c:pt idx="16">
                  <c:v>44892</c:v>
                </c:pt>
                <c:pt idx="17">
                  <c:v>44893</c:v>
                </c:pt>
                <c:pt idx="18">
                  <c:v>44894</c:v>
                </c:pt>
                <c:pt idx="19">
                  <c:v>44895</c:v>
                </c:pt>
                <c:pt idx="20">
                  <c:v>44896</c:v>
                </c:pt>
                <c:pt idx="21">
                  <c:v>44897</c:v>
                </c:pt>
                <c:pt idx="22">
                  <c:v>44898</c:v>
                </c:pt>
                <c:pt idx="23">
                  <c:v>44899</c:v>
                </c:pt>
                <c:pt idx="24">
                  <c:v>44900</c:v>
                </c:pt>
                <c:pt idx="25">
                  <c:v>44901</c:v>
                </c:pt>
                <c:pt idx="26">
                  <c:v>44902</c:v>
                </c:pt>
                <c:pt idx="27">
                  <c:v>44903</c:v>
                </c:pt>
                <c:pt idx="28">
                  <c:v>44904</c:v>
                </c:pt>
                <c:pt idx="29">
                  <c:v>44905</c:v>
                </c:pt>
                <c:pt idx="30">
                  <c:v>44906</c:v>
                </c:pt>
                <c:pt idx="31">
                  <c:v>44907</c:v>
                </c:pt>
                <c:pt idx="32">
                  <c:v>44908</c:v>
                </c:pt>
                <c:pt idx="33">
                  <c:v>44909</c:v>
                </c:pt>
                <c:pt idx="34">
                  <c:v>44910</c:v>
                </c:pt>
                <c:pt idx="35">
                  <c:v>44911</c:v>
                </c:pt>
                <c:pt idx="36">
                  <c:v>44912</c:v>
                </c:pt>
                <c:pt idx="37">
                  <c:v>44913</c:v>
                </c:pt>
                <c:pt idx="38">
                  <c:v>44914</c:v>
                </c:pt>
                <c:pt idx="39">
                  <c:v>44915</c:v>
                </c:pt>
                <c:pt idx="40">
                  <c:v>44916</c:v>
                </c:pt>
                <c:pt idx="41">
                  <c:v>44917</c:v>
                </c:pt>
                <c:pt idx="42">
                  <c:v>44918</c:v>
                </c:pt>
                <c:pt idx="43">
                  <c:v>44919</c:v>
                </c:pt>
                <c:pt idx="44">
                  <c:v>44920</c:v>
                </c:pt>
                <c:pt idx="45">
                  <c:v>44921</c:v>
                </c:pt>
                <c:pt idx="46">
                  <c:v>44922</c:v>
                </c:pt>
                <c:pt idx="47">
                  <c:v>44923</c:v>
                </c:pt>
                <c:pt idx="48">
                  <c:v>44924</c:v>
                </c:pt>
                <c:pt idx="49">
                  <c:v>44925</c:v>
                </c:pt>
                <c:pt idx="50">
                  <c:v>44926</c:v>
                </c:pt>
                <c:pt idx="51">
                  <c:v>44927</c:v>
                </c:pt>
                <c:pt idx="52">
                  <c:v>44928</c:v>
                </c:pt>
                <c:pt idx="53">
                  <c:v>44929</c:v>
                </c:pt>
                <c:pt idx="54">
                  <c:v>44930</c:v>
                </c:pt>
                <c:pt idx="55">
                  <c:v>44931</c:v>
                </c:pt>
                <c:pt idx="56">
                  <c:v>44932</c:v>
                </c:pt>
                <c:pt idx="57">
                  <c:v>44933</c:v>
                </c:pt>
                <c:pt idx="58">
                  <c:v>44934</c:v>
                </c:pt>
                <c:pt idx="59">
                  <c:v>44935</c:v>
                </c:pt>
                <c:pt idx="60">
                  <c:v>44936</c:v>
                </c:pt>
                <c:pt idx="61">
                  <c:v>44937</c:v>
                </c:pt>
                <c:pt idx="62">
                  <c:v>44938</c:v>
                </c:pt>
                <c:pt idx="63">
                  <c:v>44939</c:v>
                </c:pt>
                <c:pt idx="64">
                  <c:v>44940</c:v>
                </c:pt>
                <c:pt idx="65">
                  <c:v>44941</c:v>
                </c:pt>
                <c:pt idx="66">
                  <c:v>44942</c:v>
                </c:pt>
                <c:pt idx="67">
                  <c:v>44943</c:v>
                </c:pt>
                <c:pt idx="68">
                  <c:v>44944</c:v>
                </c:pt>
                <c:pt idx="69">
                  <c:v>44945</c:v>
                </c:pt>
                <c:pt idx="70">
                  <c:v>44946</c:v>
                </c:pt>
                <c:pt idx="71">
                  <c:v>44947</c:v>
                </c:pt>
                <c:pt idx="72">
                  <c:v>44948</c:v>
                </c:pt>
                <c:pt idx="73">
                  <c:v>44949</c:v>
                </c:pt>
                <c:pt idx="74">
                  <c:v>44950</c:v>
                </c:pt>
                <c:pt idx="75">
                  <c:v>44951</c:v>
                </c:pt>
                <c:pt idx="76">
                  <c:v>44952</c:v>
                </c:pt>
                <c:pt idx="77">
                  <c:v>44953</c:v>
                </c:pt>
                <c:pt idx="78">
                  <c:v>44954</c:v>
                </c:pt>
                <c:pt idx="79">
                  <c:v>44955</c:v>
                </c:pt>
                <c:pt idx="80">
                  <c:v>44956</c:v>
                </c:pt>
                <c:pt idx="81">
                  <c:v>44957</c:v>
                </c:pt>
                <c:pt idx="82">
                  <c:v>44958</c:v>
                </c:pt>
                <c:pt idx="83">
                  <c:v>44959</c:v>
                </c:pt>
                <c:pt idx="84">
                  <c:v>44960</c:v>
                </c:pt>
                <c:pt idx="85">
                  <c:v>44961</c:v>
                </c:pt>
                <c:pt idx="86">
                  <c:v>44962</c:v>
                </c:pt>
                <c:pt idx="87">
                  <c:v>44963</c:v>
                </c:pt>
                <c:pt idx="88">
                  <c:v>44964</c:v>
                </c:pt>
                <c:pt idx="89">
                  <c:v>44965</c:v>
                </c:pt>
                <c:pt idx="90">
                  <c:v>44966</c:v>
                </c:pt>
                <c:pt idx="91">
                  <c:v>44967</c:v>
                </c:pt>
                <c:pt idx="92">
                  <c:v>44968</c:v>
                </c:pt>
                <c:pt idx="93">
                  <c:v>44969</c:v>
                </c:pt>
                <c:pt idx="94">
                  <c:v>44970</c:v>
                </c:pt>
                <c:pt idx="95">
                  <c:v>44971</c:v>
                </c:pt>
                <c:pt idx="96">
                  <c:v>44972</c:v>
                </c:pt>
                <c:pt idx="97">
                  <c:v>44973</c:v>
                </c:pt>
                <c:pt idx="98">
                  <c:v>44974</c:v>
                </c:pt>
                <c:pt idx="99">
                  <c:v>44975</c:v>
                </c:pt>
                <c:pt idx="100">
                  <c:v>44976</c:v>
                </c:pt>
                <c:pt idx="101">
                  <c:v>44977</c:v>
                </c:pt>
                <c:pt idx="102">
                  <c:v>44978</c:v>
                </c:pt>
                <c:pt idx="103">
                  <c:v>44979</c:v>
                </c:pt>
                <c:pt idx="104">
                  <c:v>44980</c:v>
                </c:pt>
                <c:pt idx="105">
                  <c:v>44981</c:v>
                </c:pt>
                <c:pt idx="106">
                  <c:v>44982</c:v>
                </c:pt>
                <c:pt idx="107">
                  <c:v>44983</c:v>
                </c:pt>
                <c:pt idx="108">
                  <c:v>44984</c:v>
                </c:pt>
                <c:pt idx="109">
                  <c:v>44985</c:v>
                </c:pt>
                <c:pt idx="110">
                  <c:v>44986</c:v>
                </c:pt>
                <c:pt idx="111">
                  <c:v>44987</c:v>
                </c:pt>
                <c:pt idx="112">
                  <c:v>44988</c:v>
                </c:pt>
                <c:pt idx="113">
                  <c:v>44989</c:v>
                </c:pt>
                <c:pt idx="114">
                  <c:v>44990</c:v>
                </c:pt>
                <c:pt idx="115">
                  <c:v>44991</c:v>
                </c:pt>
                <c:pt idx="116">
                  <c:v>44992</c:v>
                </c:pt>
                <c:pt idx="117">
                  <c:v>44993</c:v>
                </c:pt>
                <c:pt idx="118">
                  <c:v>44994</c:v>
                </c:pt>
                <c:pt idx="119">
                  <c:v>44995</c:v>
                </c:pt>
                <c:pt idx="120">
                  <c:v>44996</c:v>
                </c:pt>
                <c:pt idx="121">
                  <c:v>44997</c:v>
                </c:pt>
                <c:pt idx="122">
                  <c:v>44998</c:v>
                </c:pt>
                <c:pt idx="123">
                  <c:v>44999</c:v>
                </c:pt>
                <c:pt idx="124">
                  <c:v>45000</c:v>
                </c:pt>
                <c:pt idx="125">
                  <c:v>45001</c:v>
                </c:pt>
                <c:pt idx="126">
                  <c:v>45002</c:v>
                </c:pt>
                <c:pt idx="127">
                  <c:v>45003</c:v>
                </c:pt>
                <c:pt idx="128">
                  <c:v>45004</c:v>
                </c:pt>
                <c:pt idx="129">
                  <c:v>45005</c:v>
                </c:pt>
                <c:pt idx="130">
                  <c:v>45006</c:v>
                </c:pt>
                <c:pt idx="131">
                  <c:v>45007</c:v>
                </c:pt>
                <c:pt idx="132">
                  <c:v>45008</c:v>
                </c:pt>
                <c:pt idx="133">
                  <c:v>45009</c:v>
                </c:pt>
                <c:pt idx="134">
                  <c:v>45010</c:v>
                </c:pt>
                <c:pt idx="135">
                  <c:v>45011</c:v>
                </c:pt>
                <c:pt idx="136">
                  <c:v>45012</c:v>
                </c:pt>
                <c:pt idx="137">
                  <c:v>45013</c:v>
                </c:pt>
                <c:pt idx="138">
                  <c:v>45014</c:v>
                </c:pt>
                <c:pt idx="139">
                  <c:v>45015</c:v>
                </c:pt>
                <c:pt idx="140">
                  <c:v>45016</c:v>
                </c:pt>
              </c:numCache>
            </c:numRef>
          </c:cat>
          <c:val>
            <c:numRef>
              <c:f>Foglio2!$R$4:$R$144</c:f>
              <c:numCache>
                <c:formatCode>0.00</c:formatCode>
                <c:ptCount val="141"/>
                <c:pt idx="0">
                  <c:v>7.25</c:v>
                </c:pt>
                <c:pt idx="1">
                  <c:v>8.4499999999999993</c:v>
                </c:pt>
                <c:pt idx="2">
                  <c:v>4.2</c:v>
                </c:pt>
                <c:pt idx="3">
                  <c:v>2.4</c:v>
                </c:pt>
                <c:pt idx="4">
                  <c:v>1.85</c:v>
                </c:pt>
                <c:pt idx="5">
                  <c:v>3.8499999999999996</c:v>
                </c:pt>
                <c:pt idx="6">
                  <c:v>4.1500000000000004</c:v>
                </c:pt>
                <c:pt idx="7">
                  <c:v>3.65</c:v>
                </c:pt>
                <c:pt idx="8">
                  <c:v>2.0499999999999998</c:v>
                </c:pt>
                <c:pt idx="9">
                  <c:v>0.89999999999999991</c:v>
                </c:pt>
                <c:pt idx="10">
                  <c:v>0.30000000000000004</c:v>
                </c:pt>
                <c:pt idx="11">
                  <c:v>0.74</c:v>
                </c:pt>
                <c:pt idx="12">
                  <c:v>0.48</c:v>
                </c:pt>
                <c:pt idx="13">
                  <c:v>0.99999999999999978</c:v>
                </c:pt>
                <c:pt idx="14">
                  <c:v>1.8199999999999998</c:v>
                </c:pt>
                <c:pt idx="15">
                  <c:v>1.86</c:v>
                </c:pt>
                <c:pt idx="16">
                  <c:v>-0.12000000000000002</c:v>
                </c:pt>
                <c:pt idx="17">
                  <c:v>-0.43999999999999984</c:v>
                </c:pt>
                <c:pt idx="18">
                  <c:v>-0.53999999999999981</c:v>
                </c:pt>
                <c:pt idx="19">
                  <c:v>-1.1000000000000001</c:v>
                </c:pt>
                <c:pt idx="20">
                  <c:v>0.72</c:v>
                </c:pt>
                <c:pt idx="21">
                  <c:v>0.18</c:v>
                </c:pt>
                <c:pt idx="22">
                  <c:v>0.20000000000000004</c:v>
                </c:pt>
                <c:pt idx="23">
                  <c:v>2.3199999999999998</c:v>
                </c:pt>
                <c:pt idx="24">
                  <c:v>1.48</c:v>
                </c:pt>
                <c:pt idx="25">
                  <c:v>-1.05</c:v>
                </c:pt>
                <c:pt idx="26">
                  <c:v>-1.5875000000000001</c:v>
                </c:pt>
                <c:pt idx="27">
                  <c:v>-2.8444444444444446</c:v>
                </c:pt>
                <c:pt idx="28">
                  <c:v>-0.8222222222222223</c:v>
                </c:pt>
                <c:pt idx="29">
                  <c:v>1.0555555555555556</c:v>
                </c:pt>
                <c:pt idx="30">
                  <c:v>-6.4666666666666668</c:v>
                </c:pt>
                <c:pt idx="31">
                  <c:v>-8.5555555555555554</c:v>
                </c:pt>
                <c:pt idx="32">
                  <c:v>-7.6999999999999993</c:v>
                </c:pt>
                <c:pt idx="33">
                  <c:v>-4.0222222222222221</c:v>
                </c:pt>
                <c:pt idx="34">
                  <c:v>-3.5</c:v>
                </c:pt>
                <c:pt idx="35">
                  <c:v>0.47777777777777786</c:v>
                </c:pt>
                <c:pt idx="36">
                  <c:v>-1.5666666666666667</c:v>
                </c:pt>
                <c:pt idx="37">
                  <c:v>-4.0888888888888886</c:v>
                </c:pt>
                <c:pt idx="38">
                  <c:v>-2.3111111111111113</c:v>
                </c:pt>
                <c:pt idx="39">
                  <c:v>-0.3666666666666667</c:v>
                </c:pt>
                <c:pt idx="40">
                  <c:v>0.74444444444444435</c:v>
                </c:pt>
                <c:pt idx="41">
                  <c:v>1.2000000000000002</c:v>
                </c:pt>
                <c:pt idx="42">
                  <c:v>0.77777777777777779</c:v>
                </c:pt>
                <c:pt idx="43">
                  <c:v>1.9333333333333336</c:v>
                </c:pt>
                <c:pt idx="44">
                  <c:v>1.622222222222222</c:v>
                </c:pt>
                <c:pt idx="45">
                  <c:v>3.2</c:v>
                </c:pt>
                <c:pt idx="46">
                  <c:v>1.7999999999999998</c:v>
                </c:pt>
                <c:pt idx="47">
                  <c:v>0.98888888888888871</c:v>
                </c:pt>
                <c:pt idx="48">
                  <c:v>0.84444444444444444</c:v>
                </c:pt>
                <c:pt idx="49">
                  <c:v>1.588888888888889</c:v>
                </c:pt>
                <c:pt idx="50">
                  <c:v>2.411111111111111</c:v>
                </c:pt>
                <c:pt idx="51">
                  <c:v>4.1666666666666679</c:v>
                </c:pt>
                <c:pt idx="52">
                  <c:v>3.7222222222222223</c:v>
                </c:pt>
                <c:pt idx="53">
                  <c:v>3.2666666666666662</c:v>
                </c:pt>
                <c:pt idx="54">
                  <c:v>2.0111111111111111</c:v>
                </c:pt>
                <c:pt idx="55">
                  <c:v>2.7222222222222228</c:v>
                </c:pt>
                <c:pt idx="56">
                  <c:v>1.7888888888888888</c:v>
                </c:pt>
                <c:pt idx="57">
                  <c:v>0.40000000000000008</c:v>
                </c:pt>
                <c:pt idx="58">
                  <c:v>0.98888888888888893</c:v>
                </c:pt>
                <c:pt idx="59">
                  <c:v>0.76666666666666661</c:v>
                </c:pt>
                <c:pt idx="60">
                  <c:v>-0.73333333333333328</c:v>
                </c:pt>
                <c:pt idx="61">
                  <c:v>-0.91111111111111098</c:v>
                </c:pt>
                <c:pt idx="62">
                  <c:v>0.89999999999999991</c:v>
                </c:pt>
                <c:pt idx="63">
                  <c:v>0.3444444444444445</c:v>
                </c:pt>
                <c:pt idx="64">
                  <c:v>-0.17777777777777778</c:v>
                </c:pt>
                <c:pt idx="65">
                  <c:v>0.25555555555555554</c:v>
                </c:pt>
                <c:pt idx="66">
                  <c:v>-1.8777777777777775</c:v>
                </c:pt>
                <c:pt idx="67">
                  <c:v>-2.6888888888888891</c:v>
                </c:pt>
                <c:pt idx="68">
                  <c:v>-3.3555555555555561</c:v>
                </c:pt>
                <c:pt idx="69">
                  <c:v>-5.6999999999999993</c:v>
                </c:pt>
                <c:pt idx="70">
                  <c:v>-6.1444444444444448</c:v>
                </c:pt>
                <c:pt idx="71">
                  <c:v>-5.4555555555555557</c:v>
                </c:pt>
                <c:pt idx="72">
                  <c:v>-3.4444444444444446</c:v>
                </c:pt>
                <c:pt idx="73">
                  <c:v>-2.6444444444444439</c:v>
                </c:pt>
                <c:pt idx="74">
                  <c:v>-1</c:v>
                </c:pt>
                <c:pt idx="75">
                  <c:v>-1.4666666666666666</c:v>
                </c:pt>
                <c:pt idx="76">
                  <c:v>-4.0555555555555554</c:v>
                </c:pt>
                <c:pt idx="77">
                  <c:v>-5.5222222222222221</c:v>
                </c:pt>
                <c:pt idx="78">
                  <c:v>-5.7</c:v>
                </c:pt>
                <c:pt idx="79">
                  <c:v>-5.1777777777777771</c:v>
                </c:pt>
                <c:pt idx="80">
                  <c:v>-3.7666666666666666</c:v>
                </c:pt>
                <c:pt idx="81">
                  <c:v>-1.911111111111111</c:v>
                </c:pt>
                <c:pt idx="82">
                  <c:v>-1.5222222222222221</c:v>
                </c:pt>
                <c:pt idx="83">
                  <c:v>-3.3333333333333312E-2</c:v>
                </c:pt>
                <c:pt idx="84">
                  <c:v>0.28888888888888892</c:v>
                </c:pt>
                <c:pt idx="85">
                  <c:v>0.53333333333333333</c:v>
                </c:pt>
                <c:pt idx="86">
                  <c:v>-3.1111111111111112</c:v>
                </c:pt>
                <c:pt idx="87">
                  <c:v>-4.8777777777777782</c:v>
                </c:pt>
                <c:pt idx="88">
                  <c:v>-7.1222222222222236</c:v>
                </c:pt>
                <c:pt idx="89">
                  <c:v>-7.3999999999999995</c:v>
                </c:pt>
                <c:pt idx="90">
                  <c:v>-9.4111111111111097</c:v>
                </c:pt>
                <c:pt idx="91">
                  <c:v>-7.2555555555555555</c:v>
                </c:pt>
                <c:pt idx="92">
                  <c:v>-2.8333333333333335</c:v>
                </c:pt>
                <c:pt idx="93">
                  <c:v>0.55555555555555558</c:v>
                </c:pt>
                <c:pt idx="94">
                  <c:v>-0.46666666666666667</c:v>
                </c:pt>
                <c:pt idx="95">
                  <c:v>2.1555555555555554</c:v>
                </c:pt>
                <c:pt idx="96">
                  <c:v>3.8333333333333326</c:v>
                </c:pt>
                <c:pt idx="97">
                  <c:v>1.4555555555555555</c:v>
                </c:pt>
                <c:pt idx="98">
                  <c:v>0.69999999999999984</c:v>
                </c:pt>
                <c:pt idx="99">
                  <c:v>1.9222222222222227</c:v>
                </c:pt>
                <c:pt idx="100">
                  <c:v>1.5444444444444445</c:v>
                </c:pt>
                <c:pt idx="101">
                  <c:v>1.6</c:v>
                </c:pt>
                <c:pt idx="102">
                  <c:v>2.2555555555555555</c:v>
                </c:pt>
                <c:pt idx="103">
                  <c:v>1.8666666666666667</c:v>
                </c:pt>
                <c:pt idx="104">
                  <c:v>2.8444444444444441</c:v>
                </c:pt>
                <c:pt idx="105">
                  <c:v>2.1666666666666661</c:v>
                </c:pt>
                <c:pt idx="106">
                  <c:v>2.0444444444444443</c:v>
                </c:pt>
                <c:pt idx="107">
                  <c:v>-3.5333333333333332</c:v>
                </c:pt>
                <c:pt idx="108">
                  <c:v>-3.677777777777778</c:v>
                </c:pt>
                <c:pt idx="109">
                  <c:v>-3.4000000000000004</c:v>
                </c:pt>
                <c:pt idx="110">
                  <c:v>-2.4999999999999996</c:v>
                </c:pt>
                <c:pt idx="111">
                  <c:v>0.16666666666666663</c:v>
                </c:pt>
                <c:pt idx="112">
                  <c:v>-0.72222222222222221</c:v>
                </c:pt>
                <c:pt idx="113">
                  <c:v>-0.32222222222222224</c:v>
                </c:pt>
                <c:pt idx="114">
                  <c:v>-3.3333333333333312E-2</c:v>
                </c:pt>
                <c:pt idx="115">
                  <c:v>1.5222222222222221</c:v>
                </c:pt>
                <c:pt idx="116">
                  <c:v>0.51111111111111118</c:v>
                </c:pt>
                <c:pt idx="117">
                  <c:v>0.47777777777777775</c:v>
                </c:pt>
                <c:pt idx="118">
                  <c:v>3.2777777777777772</c:v>
                </c:pt>
                <c:pt idx="119">
                  <c:v>3.3888888888888888</c:v>
                </c:pt>
                <c:pt idx="120">
                  <c:v>2.8777777777777782</c:v>
                </c:pt>
                <c:pt idx="121">
                  <c:v>1.6888888888888891</c:v>
                </c:pt>
                <c:pt idx="122">
                  <c:v>1.6333333333333333</c:v>
                </c:pt>
                <c:pt idx="123">
                  <c:v>3.566666666666666</c:v>
                </c:pt>
                <c:pt idx="124">
                  <c:v>-0.70000000000000007</c:v>
                </c:pt>
                <c:pt idx="125">
                  <c:v>-2.2111111111111112</c:v>
                </c:pt>
                <c:pt idx="126">
                  <c:v>-0.95000000000000007</c:v>
                </c:pt>
                <c:pt idx="127">
                  <c:v>0.85</c:v>
                </c:pt>
                <c:pt idx="128">
                  <c:v>1.7833333333333332</c:v>
                </c:pt>
                <c:pt idx="129">
                  <c:v>2.5</c:v>
                </c:pt>
                <c:pt idx="130">
                  <c:v>3.2166666666666663</c:v>
                </c:pt>
                <c:pt idx="131">
                  <c:v>5.666666666666667</c:v>
                </c:pt>
                <c:pt idx="132">
                  <c:v>5.4833333333333343</c:v>
                </c:pt>
                <c:pt idx="133">
                  <c:v>6.3199999999999994</c:v>
                </c:pt>
                <c:pt idx="134">
                  <c:v>4.2200000000000006</c:v>
                </c:pt>
                <c:pt idx="135">
                  <c:v>2.04</c:v>
                </c:pt>
                <c:pt idx="136">
                  <c:v>-0.5</c:v>
                </c:pt>
                <c:pt idx="137">
                  <c:v>-1.75</c:v>
                </c:pt>
                <c:pt idx="138">
                  <c:v>1.05</c:v>
                </c:pt>
                <c:pt idx="139">
                  <c:v>4.3499999999999996</c:v>
                </c:pt>
                <c:pt idx="140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03-4440-AEED-8B982A03D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600504"/>
        <c:axId val="566592944"/>
      </c:lineChart>
      <c:dateAx>
        <c:axId val="566600504"/>
        <c:scaling>
          <c:orientation val="minMax"/>
        </c:scaling>
        <c:delete val="0"/>
        <c:axPos val="b"/>
        <c:numFmt formatCode="[$-410]d\-mmm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66592944"/>
        <c:crosses val="autoZero"/>
        <c:auto val="1"/>
        <c:lblOffset val="100"/>
        <c:baseTimeUnit val="days"/>
        <c:majorUnit val="14"/>
        <c:majorTimeUnit val="days"/>
      </c:dateAx>
      <c:valAx>
        <c:axId val="566592944"/>
        <c:scaling>
          <c:orientation val="minMax"/>
          <c:max val="15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Temperatura [°C 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666005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22112584691937312"/>
          <c:y val="2.7298640399745721E-3"/>
          <c:w val="0.20888453281288544"/>
          <c:h val="0.23386409465934802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0C8EB-F763-4FBB-8C5B-9D6C50F9FC41}" type="datetimeFigureOut">
              <a:rPr lang="it-IT" smtClean="0"/>
              <a:t>02/05/2023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58F7E-F4E7-441F-88E3-C431425D792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641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CE3F7-7A24-4884-9EE2-0A28A789B84A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631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CE3F7-7A24-4884-9EE2-0A28A789B84A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331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CE3F7-7A24-4884-9EE2-0A28A789B84A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777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CE3F7-7A24-4884-9EE2-0A28A789B84A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1080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CE3F7-7A24-4884-9EE2-0A28A789B84A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810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CE3F7-7A24-4884-9EE2-0A28A789B84A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8259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CE3F7-7A24-4884-9EE2-0A28A789B84A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8281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CE3F7-7A24-4884-9EE2-0A28A789B84A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8259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CE3F7-7A24-4884-9EE2-0A28A789B84A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530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BA487F-7552-7B1F-0A9D-668D5B012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6B9E823-F321-C79B-4A3E-531B89774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4C0FC6-B560-1A9D-0071-346EF43C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94EF-A85B-467C-83F4-8DCF71167F0C}" type="datetimeFigureOut">
              <a:rPr lang="it-IT" smtClean="0"/>
              <a:t>02/05/2023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0B417E-9828-3216-5010-7261D282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68DF5F-E3BF-1D26-5344-68D9ED20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BDC9-BA9A-450E-9061-FAD50D13B7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688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F873A5-7567-214D-3559-9F69F48A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6F0FA1-6CC0-5988-2D2A-F853A9B73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55B4DA-DAB8-B648-ECFB-D28770CF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94EF-A85B-467C-83F4-8DCF71167F0C}" type="datetimeFigureOut">
              <a:rPr lang="it-IT" smtClean="0"/>
              <a:t>02/05/2023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8CBCE7-4474-76A0-583C-3C947D51B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D53D4B-FDDE-E538-F435-5893BC15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BDC9-BA9A-450E-9061-FAD50D13B7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324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3272A74-F74A-57D7-2C46-EA57CF4FD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E304F82-6004-E371-9CE6-A8BC1E987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93EE76-400B-13CE-48EE-6CA74DEE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94EF-A85B-467C-83F4-8DCF71167F0C}" type="datetimeFigureOut">
              <a:rPr lang="it-IT" smtClean="0"/>
              <a:t>02/05/2023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26600A-451D-8898-B528-4D4ED748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947325-9381-68BA-C84D-436A18AF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BDC9-BA9A-450E-9061-FAD50D13B7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424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3ED74A-3ABE-DE65-EE2A-43A1F52D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A79031-211D-81C6-5318-5A041F8BE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DD2958-7592-764F-BBAF-64CA20E3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94EF-A85B-467C-83F4-8DCF71167F0C}" type="datetimeFigureOut">
              <a:rPr lang="it-IT" smtClean="0"/>
              <a:t>02/05/2023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1329D0-D963-4B0A-6278-2B13BA68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10E375-E171-F0A0-295B-3F1CC25A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BDC9-BA9A-450E-9061-FAD50D13B7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629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250541-ADFF-302B-E891-6E842DD8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06AD3E-5E0A-2A7A-D4B1-6974BB4E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643246-56C6-76A1-6170-D9681BA4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94EF-A85B-467C-83F4-8DCF71167F0C}" type="datetimeFigureOut">
              <a:rPr lang="it-IT" smtClean="0"/>
              <a:t>02/05/2023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A57B51-1D75-C6BA-10A7-19AE3D01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F241EE-2816-D7E2-D9AC-C90D80CB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BDC9-BA9A-450E-9061-FAD50D13B7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358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02F2F7-75D0-84C4-A617-8A68E1F3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9585CA-181F-F463-08B5-D69D04371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541BEE-015B-0E24-B0C3-B0E784C30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B6B0EC-F332-4814-7A02-E00FB006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94EF-A85B-467C-83F4-8DCF71167F0C}" type="datetimeFigureOut">
              <a:rPr lang="it-IT" smtClean="0"/>
              <a:t>02/05/2023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A714F5-C0A5-1228-343B-6841CF5F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26E85D-41E1-9CAF-02DD-2B48C98E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BDC9-BA9A-450E-9061-FAD50D13B7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382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1B209-D282-A8E5-AFC5-6AB6B0493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7FCD6D-0B3E-8FD4-6C67-49E1049E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195CA6-EB5C-C23B-D172-41B945A0B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76A6F2B-79F2-F5C1-E277-CDCF63544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D839FB-0B0F-1E6A-E29A-53A74848A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BBF20AD-B5B9-EDF8-2B9E-BEF7F2D6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94EF-A85B-467C-83F4-8DCF71167F0C}" type="datetimeFigureOut">
              <a:rPr lang="it-IT" smtClean="0"/>
              <a:t>02/05/2023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3F2B27-0B33-3C6C-BC43-4CEA3B8E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C24F056-68BD-AA59-CFC6-6DBB067F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BDC9-BA9A-450E-9061-FAD50D13B7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56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9D0B04-CB07-2156-4FC6-CEAB4247C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21FCD20-82D2-9619-134D-CC8C0990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94EF-A85B-467C-83F4-8DCF71167F0C}" type="datetimeFigureOut">
              <a:rPr lang="it-IT" smtClean="0"/>
              <a:t>02/05/2023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A94830-AC24-315E-AB9E-2EBBBB9E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8C9F636-5DED-47F3-90F0-3649A618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BDC9-BA9A-450E-9061-FAD50D13B7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756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EE326A0-BD52-AAB2-AC8F-F8D45434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94EF-A85B-467C-83F4-8DCF71167F0C}" type="datetimeFigureOut">
              <a:rPr lang="it-IT" smtClean="0"/>
              <a:t>02/05/2023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1AB19F-7AC5-FC42-E234-CF18BFA4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F92CF9-36E6-3D16-5507-7DD74AE19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BDC9-BA9A-450E-9061-FAD50D13B7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217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DFFD0-FD39-0B36-4DA7-E75CE1E8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1A28BA-62A0-3C30-9E2B-C398D4E70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2519AB-56AE-6AB0-2909-C820AC5DE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6333D8-5D81-DB4D-3ED9-1C07331D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94EF-A85B-467C-83F4-8DCF71167F0C}" type="datetimeFigureOut">
              <a:rPr lang="it-IT" smtClean="0"/>
              <a:t>02/05/2023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D7F77D-88ED-0BF7-8CC3-A4DA4BC8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008E78-FF29-7FEF-AD6B-A6D33BAD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BDC9-BA9A-450E-9061-FAD50D13B7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526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7CE2D7-13FC-0CFF-B59E-C65D3D80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FBFEB53-60D1-E784-3B34-BD1F27357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9C66D4-AB66-57D5-8954-0F1D64B12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AB0EF1-C63F-3C66-1E34-44A3E471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94EF-A85B-467C-83F4-8DCF71167F0C}" type="datetimeFigureOut">
              <a:rPr lang="it-IT" smtClean="0"/>
              <a:t>02/05/2023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A7877E-3E8D-CFCE-DADF-981E5FBF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8A395F-5F06-B4DE-8C29-B5A061BB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BDC9-BA9A-450E-9061-FAD50D13B7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924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0551E5E-808F-665F-80F5-54FDD857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3671CB-101F-5A52-372A-DA332912E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8E72EF-C689-0FF4-57AA-62946A3C2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94EF-A85B-467C-83F4-8DCF71167F0C}" type="datetimeFigureOut">
              <a:rPr lang="it-IT" smtClean="0"/>
              <a:t>02/05/2023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4D2661-D8BB-2B92-68D5-58E41C9D2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FA2650-61D2-5286-B258-AB3A33F5B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BDC9-BA9A-450E-9061-FAD50D13B7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064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01EAA90-070A-4322-B63C-8B58B678E342}"/>
              </a:ext>
            </a:extLst>
          </p:cNvPr>
          <p:cNvSpPr/>
          <p:nvPr/>
        </p:nvSpPr>
        <p:spPr>
          <a:xfrm>
            <a:off x="117196" y="1036859"/>
            <a:ext cx="1187106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 descr="Immagine che contiene montagna, aria aperta, natura, valle&#10;&#10;Descrizione generata automaticamente">
            <a:extLst>
              <a:ext uri="{FF2B5EF4-FFF2-40B4-BE49-F238E27FC236}">
                <a16:creationId xmlns:a16="http://schemas.microsoft.com/office/drawing/2014/main" id="{E0A5F2B8-1222-28CA-F6D1-5107B6781C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25"/>
          <a:stretch/>
        </p:blipFill>
        <p:spPr>
          <a:xfrm>
            <a:off x="117196" y="1181554"/>
            <a:ext cx="11231894" cy="552405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4D9F143-7759-4A32-BC11-F17092B892FF}"/>
              </a:ext>
            </a:extLst>
          </p:cNvPr>
          <p:cNvSpPr/>
          <p:nvPr/>
        </p:nvSpPr>
        <p:spPr>
          <a:xfrm rot="5400000">
            <a:off x="8158571" y="3397888"/>
            <a:ext cx="6556832" cy="58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5647BB6-0599-4FC7-947E-D8E95C78108A}"/>
              </a:ext>
            </a:extLst>
          </p:cNvPr>
          <p:cNvSpPr/>
          <p:nvPr/>
        </p:nvSpPr>
        <p:spPr>
          <a:xfrm>
            <a:off x="1768861" y="208145"/>
            <a:ext cx="9116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alt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 DEGLI STUDI DI PADOVA</a:t>
            </a:r>
            <a:endParaRPr lang="it-IT" altLang="it-IT" sz="900" dirty="0">
              <a:cs typeface="Times New Roman" panose="02020603050405020304" pitchFamily="18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Dipartimento di Agronomia, Alimenti, Risorse Naturali, Animali e Ambiente</a:t>
            </a:r>
            <a:endParaRPr lang="it-IT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1725A4-0060-4E8B-87B3-DD6EF1805EC6}"/>
              </a:ext>
            </a:extLst>
          </p:cNvPr>
          <p:cNvSpPr txBox="1"/>
          <p:nvPr/>
        </p:nvSpPr>
        <p:spPr>
          <a:xfrm>
            <a:off x="8909616" y="1965021"/>
            <a:ext cx="2439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/>
              <a:t>Dott. Luca Deganutti</a:t>
            </a:r>
          </a:p>
          <a:p>
            <a:pPr algn="r"/>
            <a:r>
              <a:rPr lang="it-IT" sz="2000" dirty="0"/>
              <a:t>Prof. Massimo </a:t>
            </a:r>
            <a:r>
              <a:rPr lang="it-IT" sz="2000" dirty="0" err="1"/>
              <a:t>Faccoli</a:t>
            </a:r>
            <a:endParaRPr lang="it-IT" sz="2000" dirty="0"/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9C690FD6-55FC-E9E3-3945-B01E99C4E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6" y="25761"/>
            <a:ext cx="2813272" cy="91212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B39322-8F2A-DAA7-D296-0FCD7B6C7C28}"/>
              </a:ext>
            </a:extLst>
          </p:cNvPr>
          <p:cNvSpPr txBox="1"/>
          <p:nvPr/>
        </p:nvSpPr>
        <p:spPr>
          <a:xfrm>
            <a:off x="6778171" y="1188567"/>
            <a:ext cx="4570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Studio della sopravvivenza invernale delle popolazioni di </a:t>
            </a:r>
            <a:r>
              <a:rPr lang="it-IT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Ips </a:t>
            </a:r>
            <a:r>
              <a:rPr lang="it-IT" sz="2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typographus</a:t>
            </a:r>
            <a:endParaRPr lang="it-IT" sz="2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2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01EAA90-070A-4322-B63C-8B58B678E342}"/>
              </a:ext>
            </a:extLst>
          </p:cNvPr>
          <p:cNvSpPr/>
          <p:nvPr/>
        </p:nvSpPr>
        <p:spPr>
          <a:xfrm>
            <a:off x="117196" y="1036859"/>
            <a:ext cx="1187106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4D9F143-7759-4A32-BC11-F17092B892FF}"/>
              </a:ext>
            </a:extLst>
          </p:cNvPr>
          <p:cNvSpPr/>
          <p:nvPr/>
        </p:nvSpPr>
        <p:spPr>
          <a:xfrm rot="5400000">
            <a:off x="8158571" y="3397888"/>
            <a:ext cx="6556832" cy="58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312B37-8B85-0D50-70CD-392CAD118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6" y="25761"/>
            <a:ext cx="2813272" cy="912123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0B0B98ED-3BB4-FF25-1A9C-773338418D0B}"/>
              </a:ext>
            </a:extLst>
          </p:cNvPr>
          <p:cNvSpPr/>
          <p:nvPr/>
        </p:nvSpPr>
        <p:spPr>
          <a:xfrm>
            <a:off x="1768861" y="208145"/>
            <a:ext cx="9116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alt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 DEGLI STUDI DI PADOVA</a:t>
            </a:r>
            <a:endParaRPr lang="it-IT" altLang="it-IT" sz="900" dirty="0">
              <a:cs typeface="Times New Roman" panose="02020603050405020304" pitchFamily="18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Dipartimento di Agronomia, Alimenti, Risorse Naturali, Animali e Ambiente</a:t>
            </a:r>
            <a:endParaRPr lang="it-IT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553824-B0DD-BF1F-FC6E-383A18AA61EB}"/>
              </a:ext>
            </a:extLst>
          </p:cNvPr>
          <p:cNvSpPr txBox="1"/>
          <p:nvPr/>
        </p:nvSpPr>
        <p:spPr>
          <a:xfrm>
            <a:off x="117196" y="1303528"/>
            <a:ext cx="1134909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Conclusioni</a:t>
            </a:r>
          </a:p>
          <a:p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colonizzazione media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-svernamento 6.3 adulti/dm</a:t>
            </a:r>
            <a:r>
              <a:rPr lang="it-IT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e post-svernamento 4.9 adulti/dm</a:t>
            </a:r>
            <a:r>
              <a:rPr lang="it-IT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sopravvivenza media pari a 70%</a:t>
            </a:r>
          </a:p>
          <a:p>
            <a:pPr marL="342900" indent="-342900">
              <a:buFontTx/>
              <a:buChar char="-"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effetto quota: </a:t>
            </a:r>
          </a:p>
          <a:p>
            <a:pPr marL="342900" indent="-342900">
              <a:buFontTx/>
              <a:buChar char="-"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effetto esposizione: </a:t>
            </a:r>
          </a:p>
          <a:p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90373A-332D-1644-9C94-ED1002F717AE}"/>
              </a:ext>
            </a:extLst>
          </p:cNvPr>
          <p:cNvSpPr txBox="1"/>
          <p:nvPr/>
        </p:nvSpPr>
        <p:spPr>
          <a:xfrm>
            <a:off x="3016191" y="5016729"/>
            <a:ext cx="805073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densità di colonizzazione è minore a S, temperatura più elevata durante l’estate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grazie alla radiazione solare 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it-IT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sopravvivenza invernale è maggiore a S, la radiazione solare mitiga la temperatura durante il giorno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C08A8E5-734B-723F-7FDD-2C0C243C58FC}"/>
              </a:ext>
            </a:extLst>
          </p:cNvPr>
          <p:cNvSpPr txBox="1"/>
          <p:nvPr/>
        </p:nvSpPr>
        <p:spPr>
          <a:xfrm>
            <a:off x="3016192" y="3334853"/>
            <a:ext cx="76338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it-IT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quote minori si ha densità di colonizzazione più elevata, condizioni più favorevoli allo sviluppo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it-IT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sopravvivenza è maggiore a quote elevate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9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01EAA90-070A-4322-B63C-8B58B678E342}"/>
              </a:ext>
            </a:extLst>
          </p:cNvPr>
          <p:cNvSpPr/>
          <p:nvPr/>
        </p:nvSpPr>
        <p:spPr>
          <a:xfrm>
            <a:off x="117196" y="1036859"/>
            <a:ext cx="1187106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4D9F143-7759-4A32-BC11-F17092B892FF}"/>
              </a:ext>
            </a:extLst>
          </p:cNvPr>
          <p:cNvSpPr/>
          <p:nvPr/>
        </p:nvSpPr>
        <p:spPr>
          <a:xfrm rot="5400000">
            <a:off x="8158571" y="3397888"/>
            <a:ext cx="6556832" cy="58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312B37-8B85-0D50-70CD-392CAD118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6" y="25761"/>
            <a:ext cx="2813272" cy="912123"/>
          </a:xfrm>
          <a:prstGeom prst="rect">
            <a:avLst/>
          </a:prstGeom>
        </p:spPr>
      </p:pic>
      <p:pic>
        <p:nvPicPr>
          <p:cNvPr id="4" name="Immagine 3" descr="Immagine che contiene conifera, pianta, albero&#10;&#10;Descrizione generata automaticamente">
            <a:extLst>
              <a:ext uri="{FF2B5EF4-FFF2-40B4-BE49-F238E27FC236}">
                <a16:creationId xmlns:a16="http://schemas.microsoft.com/office/drawing/2014/main" id="{C9A29FF0-8C8C-68BC-7562-254E68CBD7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8" b="14001"/>
          <a:stretch/>
        </p:blipFill>
        <p:spPr>
          <a:xfrm>
            <a:off x="117196" y="1181553"/>
            <a:ext cx="11173296" cy="552405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7253C3-3CDC-F36D-30A3-2E63B1556835}"/>
              </a:ext>
            </a:extLst>
          </p:cNvPr>
          <p:cNvSpPr txBox="1"/>
          <p:nvPr/>
        </p:nvSpPr>
        <p:spPr>
          <a:xfrm>
            <a:off x="337186" y="5821141"/>
            <a:ext cx="510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/>
              <a:t>Grazie per la vostra attenzione!</a:t>
            </a:r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41CAE24-C0E8-2DC5-CE40-9FBE1AB5DF7A}"/>
              </a:ext>
            </a:extLst>
          </p:cNvPr>
          <p:cNvSpPr/>
          <p:nvPr/>
        </p:nvSpPr>
        <p:spPr>
          <a:xfrm>
            <a:off x="1768861" y="208145"/>
            <a:ext cx="9116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alt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 DEGLI STUDI DI PADOVA</a:t>
            </a:r>
            <a:endParaRPr lang="it-IT" altLang="it-IT" sz="900" dirty="0">
              <a:cs typeface="Times New Roman" panose="02020603050405020304" pitchFamily="18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Dipartimento di Agronomia, Alimenti, Risorse Naturali, Animali e Ambiente</a:t>
            </a:r>
            <a:endParaRPr lang="it-IT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8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01EAA90-070A-4322-B63C-8B58B678E342}"/>
              </a:ext>
            </a:extLst>
          </p:cNvPr>
          <p:cNvSpPr/>
          <p:nvPr/>
        </p:nvSpPr>
        <p:spPr>
          <a:xfrm>
            <a:off x="117196" y="1036859"/>
            <a:ext cx="1187106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4D9F143-7759-4A32-BC11-F17092B892FF}"/>
              </a:ext>
            </a:extLst>
          </p:cNvPr>
          <p:cNvSpPr/>
          <p:nvPr/>
        </p:nvSpPr>
        <p:spPr>
          <a:xfrm rot="5400000">
            <a:off x="8158571" y="3397888"/>
            <a:ext cx="6556832" cy="58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312B37-8B85-0D50-70CD-392CAD118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6" y="25761"/>
            <a:ext cx="2813272" cy="91212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9D7230-691C-185C-EADA-5B98FFA0B24D}"/>
              </a:ext>
            </a:extLst>
          </p:cNvPr>
          <p:cNvSpPr txBox="1"/>
          <p:nvPr/>
        </p:nvSpPr>
        <p:spPr>
          <a:xfrm>
            <a:off x="117196" y="1275847"/>
            <a:ext cx="104568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Obiettivi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lavoro</a:t>
            </a:r>
            <a:endParaRPr 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Determinare il tasso di sopravvivenza invernale di 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Ips typographus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nel 2022-23 in relazione a quota, esposizione e fase di sviluppo dell’insetto.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EC8E342-A7E9-A512-466F-5EE03AC793CB}"/>
              </a:ext>
            </a:extLst>
          </p:cNvPr>
          <p:cNvSpPr/>
          <p:nvPr/>
        </p:nvSpPr>
        <p:spPr>
          <a:xfrm>
            <a:off x="1768861" y="208145"/>
            <a:ext cx="9116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alt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 DEGLI STUDI DI PADOVA</a:t>
            </a:r>
            <a:endParaRPr lang="it-IT" altLang="it-IT" sz="900" dirty="0">
              <a:cs typeface="Times New Roman" panose="02020603050405020304" pitchFamily="18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Dipartimento di Agronomia, Alimenti, Risorse Naturali, Animali e Ambiente</a:t>
            </a:r>
            <a:endParaRPr lang="it-IT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99D7230-691C-185C-EADA-5B98FFA0B24D}"/>
              </a:ext>
            </a:extLst>
          </p:cNvPr>
          <p:cNvSpPr txBox="1"/>
          <p:nvPr/>
        </p:nvSpPr>
        <p:spPr>
          <a:xfrm>
            <a:off x="117196" y="3788158"/>
            <a:ext cx="107685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Risultati attesi</a:t>
            </a:r>
          </a:p>
          <a:p>
            <a:endParaRPr lang="it-IT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Stima della densità di popolazione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- e post-invernale</a:t>
            </a:r>
          </a:p>
          <a:p>
            <a:pPr marL="342900" indent="-342900">
              <a:buFontTx/>
              <a:buChar char="-"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Sopravvivenza minore a quote elevate a causa di temperature più rigide</a:t>
            </a:r>
          </a:p>
          <a:p>
            <a:pPr marL="342900" indent="-342900">
              <a:buFontTx/>
              <a:buChar char="-"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Sopravvivenza maggiore nella porzione di fusto esposta a sud grazie alla radiazione solare che scalda la corteccia</a:t>
            </a:r>
          </a:p>
        </p:txBody>
      </p:sp>
    </p:spTree>
    <p:extLst>
      <p:ext uri="{BB962C8B-B14F-4D97-AF65-F5344CB8AC3E}">
        <p14:creationId xmlns:p14="http://schemas.microsoft.com/office/powerpoint/2010/main" val="33301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01EAA90-070A-4322-B63C-8B58B678E342}"/>
              </a:ext>
            </a:extLst>
          </p:cNvPr>
          <p:cNvSpPr/>
          <p:nvPr/>
        </p:nvSpPr>
        <p:spPr>
          <a:xfrm>
            <a:off x="117196" y="1036859"/>
            <a:ext cx="1187106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4D9F143-7759-4A32-BC11-F17092B892FF}"/>
              </a:ext>
            </a:extLst>
          </p:cNvPr>
          <p:cNvSpPr/>
          <p:nvPr/>
        </p:nvSpPr>
        <p:spPr>
          <a:xfrm rot="5400000">
            <a:off x="8158571" y="3397888"/>
            <a:ext cx="6556832" cy="58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312B37-8B85-0D50-70CD-392CAD118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6" y="25761"/>
            <a:ext cx="2813272" cy="91212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9D7230-691C-185C-EADA-5B98FFA0B24D}"/>
              </a:ext>
            </a:extLst>
          </p:cNvPr>
          <p:cNvSpPr txBox="1"/>
          <p:nvPr/>
        </p:nvSpPr>
        <p:spPr>
          <a:xfrm>
            <a:off x="117196" y="1224402"/>
            <a:ext cx="10009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Materiali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Metodi</a:t>
            </a:r>
            <a:endParaRPr 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periodi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campionamento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pre- e post-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svernamento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27B3A49A-6FEC-6A12-380F-BF2867A94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205886"/>
              </p:ext>
            </p:extLst>
          </p:nvPr>
        </p:nvGraphicFramePr>
        <p:xfrm>
          <a:off x="414053" y="3429000"/>
          <a:ext cx="10696778" cy="1243805"/>
        </p:xfrm>
        <a:graphic>
          <a:graphicData uri="http://schemas.openxmlformats.org/drawingml/2006/table">
            <a:tbl>
              <a:tblPr/>
              <a:tblGrid>
                <a:gridCol w="1334065">
                  <a:extLst>
                    <a:ext uri="{9D8B030D-6E8A-4147-A177-3AD203B41FA5}">
                      <a16:colId xmlns:a16="http://schemas.microsoft.com/office/drawing/2014/main" val="2445624309"/>
                    </a:ext>
                  </a:extLst>
                </a:gridCol>
                <a:gridCol w="1334065">
                  <a:extLst>
                    <a:ext uri="{9D8B030D-6E8A-4147-A177-3AD203B41FA5}">
                      <a16:colId xmlns:a16="http://schemas.microsoft.com/office/drawing/2014/main" val="1382442371"/>
                    </a:ext>
                  </a:extLst>
                </a:gridCol>
                <a:gridCol w="1334065">
                  <a:extLst>
                    <a:ext uri="{9D8B030D-6E8A-4147-A177-3AD203B41FA5}">
                      <a16:colId xmlns:a16="http://schemas.microsoft.com/office/drawing/2014/main" val="2192181979"/>
                    </a:ext>
                  </a:extLst>
                </a:gridCol>
                <a:gridCol w="1334065">
                  <a:extLst>
                    <a:ext uri="{9D8B030D-6E8A-4147-A177-3AD203B41FA5}">
                      <a16:colId xmlns:a16="http://schemas.microsoft.com/office/drawing/2014/main" val="1304387589"/>
                    </a:ext>
                  </a:extLst>
                </a:gridCol>
                <a:gridCol w="1334065">
                  <a:extLst>
                    <a:ext uri="{9D8B030D-6E8A-4147-A177-3AD203B41FA5}">
                      <a16:colId xmlns:a16="http://schemas.microsoft.com/office/drawing/2014/main" val="3957068972"/>
                    </a:ext>
                  </a:extLst>
                </a:gridCol>
                <a:gridCol w="1342151">
                  <a:extLst>
                    <a:ext uri="{9D8B030D-6E8A-4147-A177-3AD203B41FA5}">
                      <a16:colId xmlns:a16="http://schemas.microsoft.com/office/drawing/2014/main" val="989664602"/>
                    </a:ext>
                  </a:extLst>
                </a:gridCol>
                <a:gridCol w="1342151">
                  <a:extLst>
                    <a:ext uri="{9D8B030D-6E8A-4147-A177-3AD203B41FA5}">
                      <a16:colId xmlns:a16="http://schemas.microsoft.com/office/drawing/2014/main" val="1283011287"/>
                    </a:ext>
                  </a:extLst>
                </a:gridCol>
                <a:gridCol w="1342151">
                  <a:extLst>
                    <a:ext uri="{9D8B030D-6E8A-4147-A177-3AD203B41FA5}">
                      <a16:colId xmlns:a16="http://schemas.microsoft.com/office/drawing/2014/main" val="1774953680"/>
                    </a:ext>
                  </a:extLst>
                </a:gridCol>
              </a:tblGrid>
              <a:tr h="32054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misurazione temperatura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102007"/>
                  </a:ext>
                </a:extLst>
              </a:tr>
              <a:tr h="3205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campionamento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analisi campioni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analisi dati preliminari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campionamento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analisi campioni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analisi dati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74645"/>
                  </a:ext>
                </a:extLst>
              </a:tr>
              <a:tr h="79450">
                <a:tc>
                  <a:txBody>
                    <a:bodyPr/>
                    <a:lstStyle/>
                    <a:p>
                      <a:pPr algn="l" fontAlgn="b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979683"/>
                  </a:ext>
                </a:extLst>
              </a:tr>
              <a:tr h="79450">
                <a:tc>
                  <a:txBody>
                    <a:bodyPr/>
                    <a:lstStyle/>
                    <a:p>
                      <a:pPr algn="l" fontAlgn="b"/>
                      <a:endParaRPr lang="it-IT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246241"/>
                  </a:ext>
                </a:extLst>
              </a:tr>
              <a:tr h="123285"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753111"/>
                  </a:ext>
                </a:extLst>
              </a:tr>
              <a:tr h="3205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 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dicembre 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gennaio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febbraio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aprile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maggio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giugno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377611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A3264284-4B5E-9D81-93B8-EF2A5B125A58}"/>
              </a:ext>
            </a:extLst>
          </p:cNvPr>
          <p:cNvSpPr/>
          <p:nvPr/>
        </p:nvSpPr>
        <p:spPr>
          <a:xfrm>
            <a:off x="1768861" y="208145"/>
            <a:ext cx="9116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alt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 DEGLI STUDI DI PADOVA</a:t>
            </a:r>
            <a:endParaRPr lang="it-IT" altLang="it-IT" sz="900" dirty="0">
              <a:cs typeface="Times New Roman" panose="02020603050405020304" pitchFamily="18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Dipartimento di Agronomia, Alimenti, Risorse Naturali, Animali e Ambiente</a:t>
            </a:r>
            <a:endParaRPr lang="it-IT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Freccia in giù 8"/>
          <p:cNvSpPr/>
          <p:nvPr/>
        </p:nvSpPr>
        <p:spPr>
          <a:xfrm rot="10800000">
            <a:off x="576942" y="4913503"/>
            <a:ext cx="718457" cy="71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10800000">
            <a:off x="6052727" y="4913503"/>
            <a:ext cx="718457" cy="71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23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01EAA90-070A-4322-B63C-8B58B678E342}"/>
              </a:ext>
            </a:extLst>
          </p:cNvPr>
          <p:cNvSpPr/>
          <p:nvPr/>
        </p:nvSpPr>
        <p:spPr>
          <a:xfrm>
            <a:off x="117196" y="1036859"/>
            <a:ext cx="1187106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4D9F143-7759-4A32-BC11-F17092B892FF}"/>
              </a:ext>
            </a:extLst>
          </p:cNvPr>
          <p:cNvSpPr/>
          <p:nvPr/>
        </p:nvSpPr>
        <p:spPr>
          <a:xfrm rot="5400000">
            <a:off x="8158571" y="3397888"/>
            <a:ext cx="6556832" cy="58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312B37-8B85-0D50-70CD-392CAD118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6" y="25761"/>
            <a:ext cx="2813272" cy="91212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9D7230-691C-185C-EADA-5B98FFA0B24D}"/>
              </a:ext>
            </a:extLst>
          </p:cNvPr>
          <p:cNvSpPr txBox="1"/>
          <p:nvPr/>
        </p:nvSpPr>
        <p:spPr>
          <a:xfrm>
            <a:off x="117196" y="1216434"/>
            <a:ext cx="116952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11 aree campione in 4 regioni (6 province), 3 siti per area a quota 900, 1100, 1400 m slm</a:t>
            </a:r>
          </a:p>
          <a:p>
            <a:pPr marL="342900" indent="-342900">
              <a:buFontTx/>
              <a:buChar char="-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2D3204B4-4A0A-9D90-BF01-3E4380A3A6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70" y="2084294"/>
            <a:ext cx="6535054" cy="4621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C03458B-B4C1-7ED0-35FF-F93720DD6A6C}"/>
              </a:ext>
            </a:extLst>
          </p:cNvPr>
          <p:cNvSpPr/>
          <p:nvPr/>
        </p:nvSpPr>
        <p:spPr>
          <a:xfrm>
            <a:off x="1768861" y="208145"/>
            <a:ext cx="9116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alt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 DEGLI STUDI DI PADOVA</a:t>
            </a:r>
            <a:endParaRPr lang="it-IT" altLang="it-IT" sz="900" dirty="0">
              <a:cs typeface="Times New Roman" panose="02020603050405020304" pitchFamily="18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Dipartimento di Agronomia, Alimenti, Risorse Naturali, Animali e Ambiente</a:t>
            </a:r>
            <a:endParaRPr lang="it-IT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8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01EAA90-070A-4322-B63C-8B58B678E342}"/>
              </a:ext>
            </a:extLst>
          </p:cNvPr>
          <p:cNvSpPr/>
          <p:nvPr/>
        </p:nvSpPr>
        <p:spPr>
          <a:xfrm>
            <a:off x="117196" y="1036859"/>
            <a:ext cx="1187106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4D9F143-7759-4A32-BC11-F17092B892FF}"/>
              </a:ext>
            </a:extLst>
          </p:cNvPr>
          <p:cNvSpPr/>
          <p:nvPr/>
        </p:nvSpPr>
        <p:spPr>
          <a:xfrm rot="5400000">
            <a:off x="8158571" y="3397888"/>
            <a:ext cx="6556832" cy="58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312B37-8B85-0D50-70CD-392CAD118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6" y="25761"/>
            <a:ext cx="2813272" cy="912123"/>
          </a:xfrm>
          <a:prstGeom prst="rect">
            <a:avLst/>
          </a:prstGeom>
        </p:spPr>
      </p:pic>
      <p:pic>
        <p:nvPicPr>
          <p:cNvPr id="6" name="Immagine 5" descr="Immagine che contiene albero, esterni, pianta, bosco&#10;&#10;Descrizione generata automaticamente">
            <a:extLst>
              <a:ext uri="{FF2B5EF4-FFF2-40B4-BE49-F238E27FC236}">
                <a16:creationId xmlns:a16="http://schemas.microsoft.com/office/drawing/2014/main" id="{808B8877-E680-4AC3-F9C4-14F92F8433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" b="17073"/>
          <a:stretch/>
        </p:blipFill>
        <p:spPr>
          <a:xfrm>
            <a:off x="6819546" y="1356671"/>
            <a:ext cx="2197715" cy="216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28518D0-3CDA-DF00-EA9B-392DB59D88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1" b="14714"/>
          <a:stretch/>
        </p:blipFill>
        <p:spPr>
          <a:xfrm>
            <a:off x="9113618" y="1359769"/>
            <a:ext cx="2197713" cy="2160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14ACACB-27CD-9B0E-13E8-3506701EFD11}"/>
              </a:ext>
            </a:extLst>
          </p:cNvPr>
          <p:cNvSpPr txBox="1"/>
          <p:nvPr/>
        </p:nvSpPr>
        <p:spPr>
          <a:xfrm>
            <a:off x="262149" y="1241049"/>
            <a:ext cx="648639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Prelievo e analisi di campioni circolari di corteccia da N e S di alberi infestati dalla seconda generazione dell’estate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Posizionamento di d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logger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per monitorare la temperatura media e l’escursione termica giornaliera</a:t>
            </a:r>
          </a:p>
        </p:txBody>
      </p:sp>
      <p:pic>
        <p:nvPicPr>
          <p:cNvPr id="16" name="Immagine 15" descr="Immagine che contiene albero, esterni, pianta&#10;&#10;Descrizione generata automaticamente">
            <a:extLst>
              <a:ext uri="{FF2B5EF4-FFF2-40B4-BE49-F238E27FC236}">
                <a16:creationId xmlns:a16="http://schemas.microsoft.com/office/drawing/2014/main" id="{3B10195C-DABD-C760-FE21-9F1330195F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 b="40833"/>
          <a:stretch/>
        </p:blipFill>
        <p:spPr>
          <a:xfrm>
            <a:off x="6819546" y="3790765"/>
            <a:ext cx="4501045" cy="2771397"/>
          </a:xfrm>
          <a:prstGeom prst="rect">
            <a:avLst/>
          </a:prstGeom>
        </p:spPr>
      </p:pic>
      <p:pic>
        <p:nvPicPr>
          <p:cNvPr id="5" name="Immagine 4" descr="Immagine che contiene esterni, albero, bosco, foresta&#10;&#10;Descrizione generata automaticamente">
            <a:extLst>
              <a:ext uri="{FF2B5EF4-FFF2-40B4-BE49-F238E27FC236}">
                <a16:creationId xmlns:a16="http://schemas.microsoft.com/office/drawing/2014/main" id="{D799263C-0AF9-BC29-14AF-35E966163D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4"/>
          <a:stretch/>
        </p:blipFill>
        <p:spPr>
          <a:xfrm>
            <a:off x="3316023" y="4808515"/>
            <a:ext cx="3322898" cy="1753647"/>
          </a:xfrm>
          <a:prstGeom prst="rect">
            <a:avLst/>
          </a:prstGeom>
        </p:spPr>
      </p:pic>
      <p:pic>
        <p:nvPicPr>
          <p:cNvPr id="9" name="Immagine 8" descr="Immagine che contiene albero, esterni, terra, giallo&#10;&#10;Descrizione generata automaticamente">
            <a:extLst>
              <a:ext uri="{FF2B5EF4-FFF2-40B4-BE49-F238E27FC236}">
                <a16:creationId xmlns:a16="http://schemas.microsoft.com/office/drawing/2014/main" id="{5F317CE1-4A65-0A91-B636-BF81DD73DD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7"/>
          <a:stretch/>
        </p:blipFill>
        <p:spPr>
          <a:xfrm>
            <a:off x="262149" y="4808514"/>
            <a:ext cx="2916806" cy="1753647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2884689D-B06B-E3B0-8A72-FF64ACC1FDD5}"/>
              </a:ext>
            </a:extLst>
          </p:cNvPr>
          <p:cNvSpPr/>
          <p:nvPr/>
        </p:nvSpPr>
        <p:spPr>
          <a:xfrm>
            <a:off x="1768861" y="208145"/>
            <a:ext cx="9116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alt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 DEGLI STUDI DI PADOVA</a:t>
            </a:r>
            <a:endParaRPr lang="it-IT" altLang="it-IT" sz="900" dirty="0">
              <a:cs typeface="Times New Roman" panose="02020603050405020304" pitchFamily="18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Dipartimento di Agronomia, Alimenti, Risorse Naturali, Animali e Ambiente</a:t>
            </a:r>
            <a:endParaRPr lang="it-IT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4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01EAA90-070A-4322-B63C-8B58B678E342}"/>
              </a:ext>
            </a:extLst>
          </p:cNvPr>
          <p:cNvSpPr/>
          <p:nvPr/>
        </p:nvSpPr>
        <p:spPr>
          <a:xfrm>
            <a:off x="117196" y="1036859"/>
            <a:ext cx="1187106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4D9F143-7759-4A32-BC11-F17092B892FF}"/>
              </a:ext>
            </a:extLst>
          </p:cNvPr>
          <p:cNvSpPr/>
          <p:nvPr/>
        </p:nvSpPr>
        <p:spPr>
          <a:xfrm rot="5400000">
            <a:off x="8158571" y="3397888"/>
            <a:ext cx="6556832" cy="58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312B37-8B85-0D50-70CD-392CAD118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6" y="25761"/>
            <a:ext cx="2813272" cy="91212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54EB0E8-4865-A9EA-8903-EF128B300627}"/>
              </a:ext>
            </a:extLst>
          </p:cNvPr>
          <p:cNvSpPr txBox="1"/>
          <p:nvPr/>
        </p:nvSpPr>
        <p:spPr>
          <a:xfrm>
            <a:off x="117196" y="1195610"/>
            <a:ext cx="1109563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Risultati</a:t>
            </a:r>
          </a:p>
          <a:p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Nella grande maggioranza dei campioni (95%) il bostrico tipografo ha raggiunto lo stadio adulto prima della diapausa invernale. </a:t>
            </a:r>
          </a:p>
          <a:p>
            <a:pPr marL="342900" indent="-342900">
              <a:buFontTx/>
              <a:buChar char="-"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Dopo lo svernamento quasi la totalità (99%) ha raggiunto la maturità</a:t>
            </a:r>
          </a:p>
          <a:p>
            <a:pPr marL="342900" indent="-342900">
              <a:buFontTx/>
              <a:buChar char="-"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6B7BDD5-B5DD-BB82-CA37-ABD36A944893}"/>
              </a:ext>
            </a:extLst>
          </p:cNvPr>
          <p:cNvSpPr txBox="1"/>
          <p:nvPr/>
        </p:nvSpPr>
        <p:spPr>
          <a:xfrm>
            <a:off x="3802624" y="3759422"/>
            <a:ext cx="441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Fase di sviluppo prevalente [%]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8330F30-32ED-A08F-B57B-209F96855D86}"/>
              </a:ext>
            </a:extLst>
          </p:cNvPr>
          <p:cNvSpPr/>
          <p:nvPr/>
        </p:nvSpPr>
        <p:spPr>
          <a:xfrm>
            <a:off x="1768861" y="208145"/>
            <a:ext cx="9116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alt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 DEGLI STUDI DI PADOVA</a:t>
            </a:r>
            <a:endParaRPr lang="it-IT" altLang="it-IT" sz="900" dirty="0">
              <a:cs typeface="Times New Roman" panose="02020603050405020304" pitchFamily="18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Dipartimento di Agronomia, Alimenti, Risorse Naturali, Animali e Ambiente</a:t>
            </a:r>
            <a:endParaRPr lang="it-IT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9EF36AE6-5102-47E0-8B1E-EC1535A68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137859"/>
              </p:ext>
            </p:extLst>
          </p:nvPr>
        </p:nvGraphicFramePr>
        <p:xfrm>
          <a:off x="2034840" y="4169095"/>
          <a:ext cx="6678854" cy="188595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534399">
                  <a:extLst>
                    <a:ext uri="{9D8B030D-6E8A-4147-A177-3AD203B41FA5}">
                      <a16:colId xmlns:a16="http://schemas.microsoft.com/office/drawing/2014/main" val="29947803"/>
                    </a:ext>
                  </a:extLst>
                </a:gridCol>
                <a:gridCol w="1642221">
                  <a:extLst>
                    <a:ext uri="{9D8B030D-6E8A-4147-A177-3AD203B41FA5}">
                      <a16:colId xmlns:a16="http://schemas.microsoft.com/office/drawing/2014/main" val="4069195708"/>
                    </a:ext>
                  </a:extLst>
                </a:gridCol>
                <a:gridCol w="531126">
                  <a:extLst>
                    <a:ext uri="{9D8B030D-6E8A-4147-A177-3AD203B41FA5}">
                      <a16:colId xmlns:a16="http://schemas.microsoft.com/office/drawing/2014/main" val="304861237"/>
                    </a:ext>
                  </a:extLst>
                </a:gridCol>
                <a:gridCol w="1367280">
                  <a:extLst>
                    <a:ext uri="{9D8B030D-6E8A-4147-A177-3AD203B41FA5}">
                      <a16:colId xmlns:a16="http://schemas.microsoft.com/office/drawing/2014/main" val="1653878998"/>
                    </a:ext>
                  </a:extLst>
                </a:gridCol>
                <a:gridCol w="603828">
                  <a:extLst>
                    <a:ext uri="{9D8B030D-6E8A-4147-A177-3AD203B41FA5}">
                      <a16:colId xmlns:a16="http://schemas.microsoft.com/office/drawing/2014/main" val="347403149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err="1">
                          <a:effectLst/>
                        </a:rPr>
                        <a:t>pre</a:t>
                      </a:r>
                      <a:r>
                        <a:rPr lang="it-IT" sz="2000" b="1" u="none" strike="noStrike" dirty="0">
                          <a:effectLst/>
                        </a:rPr>
                        <a:t>-svernamento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>
                          <a:effectLst/>
                        </a:rPr>
                        <a:t>post-svernamento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588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larve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3.1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0.0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61146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pupe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0.0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0.0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2479739"/>
                  </a:ext>
                </a:extLst>
              </a:tr>
              <a:tr h="2240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adulti immaturi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12.4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1.2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71820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adulti maturi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82.2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98.8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74819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adulti parentali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2.3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0.0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0368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21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01EAA90-070A-4322-B63C-8B58B678E342}"/>
              </a:ext>
            </a:extLst>
          </p:cNvPr>
          <p:cNvSpPr/>
          <p:nvPr/>
        </p:nvSpPr>
        <p:spPr>
          <a:xfrm>
            <a:off x="117196" y="1036859"/>
            <a:ext cx="1187106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4D9F143-7759-4A32-BC11-F17092B892FF}"/>
              </a:ext>
            </a:extLst>
          </p:cNvPr>
          <p:cNvSpPr/>
          <p:nvPr/>
        </p:nvSpPr>
        <p:spPr>
          <a:xfrm rot="5400000">
            <a:off x="8158571" y="3397888"/>
            <a:ext cx="6556832" cy="58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312B37-8B85-0D50-70CD-392CAD118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6" y="25761"/>
            <a:ext cx="2813272" cy="912123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0B0B98ED-3BB4-FF25-1A9C-773338418D0B}"/>
              </a:ext>
            </a:extLst>
          </p:cNvPr>
          <p:cNvSpPr/>
          <p:nvPr/>
        </p:nvSpPr>
        <p:spPr>
          <a:xfrm>
            <a:off x="1768861" y="208145"/>
            <a:ext cx="9116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alt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 DEGLI STUDI DI PADOVA</a:t>
            </a:r>
            <a:endParaRPr lang="it-IT" altLang="it-IT" sz="900" dirty="0">
              <a:cs typeface="Times New Roman" panose="02020603050405020304" pitchFamily="18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Dipartimento di Agronomia, Alimenti, Risorse Naturali, Animali e Ambiente</a:t>
            </a:r>
            <a:endParaRPr lang="it-IT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553824-B0DD-BF1F-FC6E-383A18AA61EB}"/>
              </a:ext>
            </a:extLst>
          </p:cNvPr>
          <p:cNvSpPr txBox="1"/>
          <p:nvPr/>
        </p:nvSpPr>
        <p:spPr>
          <a:xfrm>
            <a:off x="4898566" y="1466818"/>
            <a:ext cx="63567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Differenze fra province nelle 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densità di colonizzazione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delle cortecce: </a:t>
            </a:r>
          </a:p>
          <a:p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minimi a Bolzano: da 4.3 (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) a 2.1 (post) adulti/dm</a:t>
            </a:r>
            <a:r>
              <a:rPr lang="it-IT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massimi a Udine:   da 9.6 (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) a 7.7 (post) adulti/dm</a:t>
            </a:r>
            <a:r>
              <a:rPr lang="it-IT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1B4B990A-0D82-AA5B-5ED6-AE72A6064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604207"/>
              </p:ext>
            </p:extLst>
          </p:nvPr>
        </p:nvGraphicFramePr>
        <p:xfrm>
          <a:off x="6651346" y="3614056"/>
          <a:ext cx="4320000" cy="319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1BE3994-D0F1-FC24-7D31-D959740E80F4}"/>
              </a:ext>
            </a:extLst>
          </p:cNvPr>
          <p:cNvCxnSpPr>
            <a:cxnSpLocks/>
          </p:cNvCxnSpPr>
          <p:nvPr/>
        </p:nvCxnSpPr>
        <p:spPr>
          <a:xfrm>
            <a:off x="7676321" y="4570691"/>
            <a:ext cx="339598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0724A1B-FE8C-3CC9-9781-AF8E42BEF4E3}"/>
              </a:ext>
            </a:extLst>
          </p:cNvPr>
          <p:cNvSpPr txBox="1"/>
          <p:nvPr/>
        </p:nvSpPr>
        <p:spPr>
          <a:xfrm>
            <a:off x="10647725" y="4230467"/>
            <a:ext cx="651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/>
              <a:t>70%</a:t>
            </a:r>
          </a:p>
        </p:txBody>
      </p: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3FBAC3D4-C8CA-8D65-B4D4-A5FB3F818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36752"/>
              </p:ext>
            </p:extLst>
          </p:nvPr>
        </p:nvGraphicFramePr>
        <p:xfrm>
          <a:off x="223510" y="1105768"/>
          <a:ext cx="4320000" cy="3259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D553824-B0DD-BF1F-FC6E-383A18AA61EB}"/>
              </a:ext>
            </a:extLst>
          </p:cNvPr>
          <p:cNvSpPr txBox="1"/>
          <p:nvPr/>
        </p:nvSpPr>
        <p:spPr>
          <a:xfrm>
            <a:off x="526682" y="5135396"/>
            <a:ext cx="5891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Sopravvivenza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media pari a circa 70%:</a:t>
            </a:r>
          </a:p>
          <a:p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	massima in provincia di Brescia, 76.4% </a:t>
            </a:r>
          </a:p>
          <a:p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	minima in provincia di Trento, 45.7%</a:t>
            </a:r>
          </a:p>
        </p:txBody>
      </p:sp>
    </p:spTree>
    <p:extLst>
      <p:ext uri="{BB962C8B-B14F-4D97-AF65-F5344CB8AC3E}">
        <p14:creationId xmlns:p14="http://schemas.microsoft.com/office/powerpoint/2010/main" val="201624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9" grpId="0">
        <p:bldAsOne/>
      </p:bldGraphic>
      <p:bldP spid="15" grpId="0"/>
      <p:bldGraphic spid="17" grpId="0">
        <p:bldAsOne/>
      </p:bldGraphic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01EAA90-070A-4322-B63C-8B58B678E342}"/>
              </a:ext>
            </a:extLst>
          </p:cNvPr>
          <p:cNvSpPr/>
          <p:nvPr/>
        </p:nvSpPr>
        <p:spPr>
          <a:xfrm>
            <a:off x="117196" y="1036859"/>
            <a:ext cx="1187106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4D9F143-7759-4A32-BC11-F17092B892FF}"/>
              </a:ext>
            </a:extLst>
          </p:cNvPr>
          <p:cNvSpPr/>
          <p:nvPr/>
        </p:nvSpPr>
        <p:spPr>
          <a:xfrm rot="5400000">
            <a:off x="8158571" y="3397888"/>
            <a:ext cx="6556832" cy="58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312B37-8B85-0D50-70CD-392CAD118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6" y="25761"/>
            <a:ext cx="2813272" cy="912123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0B0B98ED-3BB4-FF25-1A9C-773338418D0B}"/>
              </a:ext>
            </a:extLst>
          </p:cNvPr>
          <p:cNvSpPr/>
          <p:nvPr/>
        </p:nvSpPr>
        <p:spPr>
          <a:xfrm>
            <a:off x="1768861" y="208145"/>
            <a:ext cx="9116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alt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 DEGLI STUDI DI PADOVA</a:t>
            </a:r>
            <a:endParaRPr lang="it-IT" altLang="it-IT" sz="900" dirty="0">
              <a:cs typeface="Times New Roman" panose="02020603050405020304" pitchFamily="18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Dipartimento di Agronomia, Alimenti, Risorse Naturali, Animali e Ambiente</a:t>
            </a:r>
            <a:endParaRPr lang="it-IT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553824-B0DD-BF1F-FC6E-383A18AA61EB}"/>
              </a:ext>
            </a:extLst>
          </p:cNvPr>
          <p:cNvSpPr txBox="1"/>
          <p:nvPr/>
        </p:nvSpPr>
        <p:spPr>
          <a:xfrm>
            <a:off x="563522" y="1684538"/>
            <a:ext cx="395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La densità di colonizzazione cala all’aumentare della quota 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EA5122E0-76EF-1945-2297-9988D9697E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624144"/>
              </p:ext>
            </p:extLst>
          </p:nvPr>
        </p:nvGraphicFramePr>
        <p:xfrm>
          <a:off x="4745587" y="1082578"/>
          <a:ext cx="3163402" cy="309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03607997-14B4-E647-A61A-EC5F42206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093361"/>
              </p:ext>
            </p:extLst>
          </p:nvPr>
        </p:nvGraphicFramePr>
        <p:xfrm>
          <a:off x="8138887" y="1082578"/>
          <a:ext cx="3268801" cy="311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D553824-B0DD-BF1F-FC6E-383A18AA61EB}"/>
              </a:ext>
            </a:extLst>
          </p:cNvPr>
          <p:cNvSpPr txBox="1"/>
          <p:nvPr/>
        </p:nvSpPr>
        <p:spPr>
          <a:xfrm>
            <a:off x="495663" y="4454639"/>
            <a:ext cx="383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La densità di colonizzazione è maggiore a N</a:t>
            </a:r>
          </a:p>
        </p:txBody>
      </p:sp>
      <p:graphicFrame>
        <p:nvGraphicFramePr>
          <p:cNvPr id="21" name="Grafico 20">
            <a:extLst>
              <a:ext uri="{FF2B5EF4-FFF2-40B4-BE49-F238E27FC236}">
                <a16:creationId xmlns:a16="http://schemas.microsoft.com/office/drawing/2014/main" id="{6D687F00-63CD-F12F-C4AA-44FC143470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629076"/>
              </p:ext>
            </p:extLst>
          </p:nvPr>
        </p:nvGraphicFramePr>
        <p:xfrm>
          <a:off x="8251372" y="4215396"/>
          <a:ext cx="3069772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E18A2458-EEC1-3FE6-E188-43827707CA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271559"/>
              </p:ext>
            </p:extLst>
          </p:nvPr>
        </p:nvGraphicFramePr>
        <p:xfrm>
          <a:off x="4621209" y="4225833"/>
          <a:ext cx="3287779" cy="266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33FF0A4-BB35-39CE-BE09-17E2B1816AC3}"/>
              </a:ext>
            </a:extLst>
          </p:cNvPr>
          <p:cNvSpPr txBox="1"/>
          <p:nvPr/>
        </p:nvSpPr>
        <p:spPr>
          <a:xfrm>
            <a:off x="548850" y="2268818"/>
            <a:ext cx="44220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sopravvivenza cresce con la quota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25F59FC-030C-E7BD-C770-723D1236BFFD}"/>
              </a:ext>
            </a:extLst>
          </p:cNvPr>
          <p:cNvSpPr txBox="1"/>
          <p:nvPr/>
        </p:nvSpPr>
        <p:spPr>
          <a:xfrm>
            <a:off x="466246" y="5051646"/>
            <a:ext cx="36928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sopravvivenza è maggiore a S</a:t>
            </a:r>
          </a:p>
        </p:txBody>
      </p:sp>
    </p:spTree>
    <p:extLst>
      <p:ext uri="{BB962C8B-B14F-4D97-AF65-F5344CB8AC3E}">
        <p14:creationId xmlns:p14="http://schemas.microsoft.com/office/powerpoint/2010/main" val="2670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2" grpId="0">
        <p:bldAsOne/>
      </p:bldGraphic>
      <p:bldGraphic spid="17" grpId="0">
        <p:bldAsOne/>
      </p:bldGraphic>
      <p:bldP spid="18" grpId="0"/>
      <p:bldGraphic spid="21" grpId="0">
        <p:bldAsOne/>
      </p:bldGraphic>
      <p:bldGraphic spid="6" grpId="0">
        <p:bldAsOne/>
      </p:bldGraphic>
      <p:bldP spid="10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A021066-5946-2A1A-F80C-169080C5A787}"/>
              </a:ext>
            </a:extLst>
          </p:cNvPr>
          <p:cNvSpPr/>
          <p:nvPr/>
        </p:nvSpPr>
        <p:spPr>
          <a:xfrm>
            <a:off x="117196" y="1036859"/>
            <a:ext cx="1187106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ADF5E27-C56C-38E0-EDB4-22870EB6EF20}"/>
              </a:ext>
            </a:extLst>
          </p:cNvPr>
          <p:cNvSpPr/>
          <p:nvPr/>
        </p:nvSpPr>
        <p:spPr>
          <a:xfrm rot="5400000">
            <a:off x="8158571" y="3397888"/>
            <a:ext cx="6556832" cy="58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B1C6E06B-D201-4641-AA0C-B69E48EB2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6" y="25761"/>
            <a:ext cx="2813272" cy="91212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A735BB6-A954-3F2C-11B8-5C269021A4A6}"/>
              </a:ext>
            </a:extLst>
          </p:cNvPr>
          <p:cNvSpPr/>
          <p:nvPr/>
        </p:nvSpPr>
        <p:spPr>
          <a:xfrm>
            <a:off x="1768861" y="208145"/>
            <a:ext cx="9116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alt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 DEGLI STUDI DI PADOVA</a:t>
            </a:r>
            <a:endParaRPr lang="it-IT" altLang="it-IT" sz="900" dirty="0">
              <a:cs typeface="Times New Roman" panose="02020603050405020304" pitchFamily="18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3463" algn="l"/>
                <a:tab pos="3060700" algn="ctr"/>
              </a:tabLs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Dipartimento di Agronomia, Alimenti, Risorse Naturali, Animali e Ambiente</a:t>
            </a:r>
            <a:endParaRPr lang="it-IT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3F52CC1-1075-CDE3-795C-5D0A3C70ABA0}"/>
              </a:ext>
            </a:extLst>
          </p:cNvPr>
          <p:cNvSpPr txBox="1"/>
          <p:nvPr/>
        </p:nvSpPr>
        <p:spPr>
          <a:xfrm>
            <a:off x="177386" y="1106581"/>
            <a:ext cx="39057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Andamento della temperatura </a:t>
            </a:r>
          </a:p>
          <a:p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picchi minimi il 12 dicembre (-8.5°C) e il 9 febbraio (-9.4°C)</a:t>
            </a:r>
          </a:p>
          <a:p>
            <a:pPr marL="342900" indent="-342900">
              <a:buFontTx/>
              <a:buChar char="-"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medie mensili superiori a 0°C</a:t>
            </a: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8B1E1209-B579-3AD0-6410-C8D311813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836502"/>
              </p:ext>
            </p:extLst>
          </p:nvPr>
        </p:nvGraphicFramePr>
        <p:xfrm>
          <a:off x="5483247" y="4946785"/>
          <a:ext cx="3920139" cy="170307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22644">
                  <a:extLst>
                    <a:ext uri="{9D8B030D-6E8A-4147-A177-3AD203B41FA5}">
                      <a16:colId xmlns:a16="http://schemas.microsoft.com/office/drawing/2014/main" val="2292496699"/>
                    </a:ext>
                  </a:extLst>
                </a:gridCol>
                <a:gridCol w="1079459">
                  <a:extLst>
                    <a:ext uri="{9D8B030D-6E8A-4147-A177-3AD203B41FA5}">
                      <a16:colId xmlns:a16="http://schemas.microsoft.com/office/drawing/2014/main" val="3415639067"/>
                    </a:ext>
                  </a:extLst>
                </a:gridCol>
                <a:gridCol w="909018">
                  <a:extLst>
                    <a:ext uri="{9D8B030D-6E8A-4147-A177-3AD203B41FA5}">
                      <a16:colId xmlns:a16="http://schemas.microsoft.com/office/drawing/2014/main" val="2430401860"/>
                    </a:ext>
                  </a:extLst>
                </a:gridCol>
                <a:gridCol w="909018">
                  <a:extLst>
                    <a:ext uri="{9D8B030D-6E8A-4147-A177-3AD203B41FA5}">
                      <a16:colId xmlns:a16="http://schemas.microsoft.com/office/drawing/2014/main" val="151528883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>
                          <a:effectLst/>
                        </a:rPr>
                        <a:t>minima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</a:rPr>
                        <a:t>media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</a:rPr>
                        <a:t>massima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2803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novembre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2.14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3.67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6.24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62905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dicembre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-0.69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0.95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3.39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79048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gennaio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-1.30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0.53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3.18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8204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febbraio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-1.03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1.91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6.15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022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marzo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1.57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4.78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9.49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3257101"/>
                  </a:ext>
                </a:extLst>
              </a:tr>
            </a:tbl>
          </a:graphicData>
        </a:graphic>
      </p:graphicFrame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4F57E85B-F672-7BB4-F2AB-4FDD2E8C0E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26355"/>
              </p:ext>
            </p:extLst>
          </p:nvPr>
        </p:nvGraphicFramePr>
        <p:xfrm>
          <a:off x="4054430" y="1106580"/>
          <a:ext cx="7353258" cy="365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43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16757</TotalTime>
  <Words>723</Words>
  <Application>Microsoft Office PowerPoint</Application>
  <PresentationFormat>Widescreen</PresentationFormat>
  <Paragraphs>193</Paragraphs>
  <Slides>11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Deganutti Luca</dc:creator>
  <cp:lastModifiedBy>Deganutti Luca</cp:lastModifiedBy>
  <cp:revision>98</cp:revision>
  <dcterms:created xsi:type="dcterms:W3CDTF">2022-10-30T13:52:53Z</dcterms:created>
  <dcterms:modified xsi:type="dcterms:W3CDTF">2023-05-02T10:41:39Z</dcterms:modified>
</cp:coreProperties>
</file>