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5" r:id="rId11"/>
    <p:sldId id="267" r:id="rId12"/>
    <p:sldId id="272" r:id="rId13"/>
    <p:sldId id="269" r:id="rId14"/>
    <p:sldId id="270" r:id="rId15"/>
    <p:sldId id="268" r:id="rId16"/>
    <p:sldId id="273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3243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3093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1243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4316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2466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7279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9761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044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092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6553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769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051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192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678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235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0600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99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DF7B726-DD88-4B0D-BC6D-3F35F122A585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135CCAE-E029-4182-A84E-1C8CDB578A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455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CHI E’ UN CONSUMATORE </a:t>
            </a:r>
            <a:br>
              <a:rPr lang="it-IT" dirty="0"/>
            </a:br>
            <a:r>
              <a:rPr lang="it-IT" dirty="0"/>
              <a:t>CONSAPEVOLE?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</a:t>
            </a:r>
            <a:r>
              <a:rPr lang="it-IT" dirty="0" err="1"/>
              <a:t>DI</a:t>
            </a:r>
            <a:r>
              <a:rPr lang="it-IT" dirty="0"/>
              <a:t> BOICOTTAGGIO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it-IT" dirty="0"/>
              <a:t>La NIKE perché non riconosce diritti sindacali ai lavoratori e sfrutta anche bambini.</a:t>
            </a:r>
          </a:p>
          <a:p>
            <a:endParaRPr lang="it-IT" dirty="0"/>
          </a:p>
          <a:p>
            <a:r>
              <a:rPr lang="it-IT" dirty="0"/>
              <a:t>La WALT DISNEY che fa produrre abbigliamento ad Haiti e in Birmania in fabbriche con condizioni brutali di sfruttamento.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it-IT" dirty="0"/>
              <a:t>La NESTLE’ perché promuove l’utilizzo del latte in polvere per l’alimentazione infantile</a:t>
            </a:r>
          </a:p>
          <a:p>
            <a:r>
              <a:rPr lang="it-IT" dirty="0"/>
              <a:t>La MITSUBISHI perché è al primo posto nella distruzione delle foreste pluviali</a:t>
            </a:r>
          </a:p>
          <a:p>
            <a:r>
              <a:rPr lang="it-IT" dirty="0"/>
              <a:t>BURGER KING per i contratti di “sfruttamento” ai </a:t>
            </a:r>
            <a:r>
              <a:rPr lang="it-IT"/>
              <a:t>suoi lavoratori</a:t>
            </a:r>
          </a:p>
          <a:p>
            <a:endParaRPr lang="it-I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it-IT" dirty="0"/>
              <a:t>La SHELL perché è tra le aziende più inquinanti del mondo e non rispetta i diritti sindacali;</a:t>
            </a:r>
          </a:p>
          <a:p>
            <a:r>
              <a:rPr lang="it-IT" dirty="0"/>
              <a:t>La CHIQUITA perché impone prezzi irrisori alle aziende agricole da cui acquista, non rispetta le norme di sicurezza dei propri dipendenti, li minaccia con squadroni della morte e clima </a:t>
            </a:r>
            <a:r>
              <a:rPr lang="it-IT"/>
              <a:t>di intimidazione.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dirty="0"/>
              <a:t>POSSO AVVALERMI </a:t>
            </a:r>
            <a:r>
              <a:rPr lang="it-IT" dirty="0" err="1"/>
              <a:t>DI</a:t>
            </a:r>
            <a:r>
              <a:rPr lang="it-IT" dirty="0"/>
              <a:t> UN TIPO </a:t>
            </a:r>
            <a:r>
              <a:rPr lang="it-IT" dirty="0" err="1"/>
              <a:t>DI</a:t>
            </a:r>
            <a:r>
              <a:rPr lang="it-IT" dirty="0"/>
              <a:t> COMMERCIO PIU’ GIUSTO:</a:t>
            </a:r>
          </a:p>
          <a:p>
            <a:pPr>
              <a:buNone/>
            </a:pPr>
            <a:r>
              <a:rPr lang="it-IT" dirty="0"/>
              <a:t>	</a:t>
            </a:r>
          </a:p>
          <a:p>
            <a:pPr>
              <a:buNone/>
            </a:pPr>
            <a:r>
              <a:rPr lang="it-IT" dirty="0"/>
              <a:t>		</a:t>
            </a:r>
            <a:r>
              <a:rPr lang="it-IT" b="1" dirty="0"/>
              <a:t>IL COMMERCIO EQUO E SOLIDALE</a:t>
            </a:r>
          </a:p>
          <a:p>
            <a:pPr>
              <a:buNone/>
            </a:pPr>
            <a:r>
              <a:rPr lang="it-IT" sz="2800" dirty="0"/>
              <a:t>	             (detto anche ALTROMERCATO o CTM)</a:t>
            </a:r>
          </a:p>
          <a:p>
            <a:pPr>
              <a:buNone/>
            </a:pPr>
            <a:endParaRPr lang="it-IT" sz="2800" dirty="0"/>
          </a:p>
          <a:p>
            <a:pPr>
              <a:buNone/>
            </a:pPr>
            <a:r>
              <a:rPr lang="it-IT" dirty="0"/>
              <a:t>	</a:t>
            </a:r>
            <a:r>
              <a:rPr lang="it-IT" b="1" dirty="0"/>
              <a:t>EQUO</a:t>
            </a:r>
            <a:r>
              <a:rPr lang="it-IT" dirty="0"/>
              <a:t> = perché ricompenso i lavoratori-produttori con la giusta retribuzione</a:t>
            </a:r>
          </a:p>
          <a:p>
            <a:pPr>
              <a:buNone/>
            </a:pPr>
            <a:r>
              <a:rPr lang="it-IT" dirty="0"/>
              <a:t>	</a:t>
            </a:r>
            <a:r>
              <a:rPr lang="it-IT" b="1" dirty="0"/>
              <a:t>SOLIDALE</a:t>
            </a:r>
            <a:r>
              <a:rPr lang="it-IT" dirty="0"/>
              <a:t> = perché compro questi prodotti invece di quelli commerciati dalle multinazionali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botteghe del mondo</a:t>
            </a:r>
          </a:p>
        </p:txBody>
      </p:sp>
      <p:pic>
        <p:nvPicPr>
          <p:cNvPr id="7" name="Segnaposto immagine 6" descr="ctm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4812" r="24812"/>
          <a:stretch>
            <a:fillRect/>
          </a:stretch>
        </p:blipFill>
        <p:spPr/>
      </p:pic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it-IT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br>
              <a:rPr lang="it-IT" dirty="0"/>
            </a:br>
            <a:r>
              <a:rPr lang="it-IT" b="1" dirty="0"/>
              <a:t> POSSO ADERIRE AD UN </a:t>
            </a:r>
            <a:r>
              <a:rPr lang="it-IT" b="1" dirty="0" err="1"/>
              <a:t>G.A.S.</a:t>
            </a:r>
            <a:r>
              <a:rPr lang="it-IT" b="1" dirty="0"/>
              <a:t>  ( GRUPPO </a:t>
            </a:r>
            <a:r>
              <a:rPr lang="it-IT" b="1" dirty="0" err="1"/>
              <a:t>DI</a:t>
            </a:r>
            <a:r>
              <a:rPr lang="it-IT" b="1" dirty="0"/>
              <a:t> ACQUISTO SOLIDALE)</a:t>
            </a:r>
          </a:p>
          <a:p>
            <a:endParaRPr lang="it-IT" b="1" dirty="0"/>
          </a:p>
          <a:p>
            <a:pPr>
              <a:buNone/>
            </a:pPr>
            <a:r>
              <a:rPr lang="it-IT" b="1" dirty="0"/>
              <a:t>	</a:t>
            </a:r>
            <a:r>
              <a:rPr lang="it-IT" b="1" dirty="0" err="1"/>
              <a:t>……cioè</a:t>
            </a:r>
            <a:r>
              <a:rPr lang="it-IT" b="1" dirty="0"/>
              <a:t> ad un gruppo di persone che decidono di acquistare insieme all’ingrosso prodotti alimentari  o di uso comune da ridistribuire tra loro;</a:t>
            </a:r>
          </a:p>
          <a:p>
            <a:pPr>
              <a:buNone/>
            </a:pPr>
            <a:r>
              <a:rPr lang="it-IT" b="1" dirty="0"/>
              <a:t> </a:t>
            </a:r>
          </a:p>
          <a:p>
            <a:pPr>
              <a:buNone/>
            </a:pPr>
            <a:r>
              <a:rPr lang="it-IT" b="1" dirty="0"/>
              <a:t>	si chiama solidale se si utilizza il concetto di solidarietà come criterio guida nella scelta dei prodotti:</a:t>
            </a:r>
          </a:p>
          <a:p>
            <a:pPr>
              <a:buNone/>
            </a:pPr>
            <a:endParaRPr lang="it-IT" b="1" dirty="0"/>
          </a:p>
          <a:p>
            <a:pPr>
              <a:buNone/>
            </a:pPr>
            <a:r>
              <a:rPr lang="it-IT" b="1" dirty="0"/>
              <a:t>	- cercano prodotti da piccoli produttori locali per ridurre l’inquinamento e lo spreco di energia derivante dal trasporto;</a:t>
            </a:r>
          </a:p>
          <a:p>
            <a:pPr>
              <a:buNone/>
            </a:pPr>
            <a:r>
              <a:rPr lang="it-IT" b="1" dirty="0"/>
              <a:t>	- cercano prodotti biologici o ecologici che siano stati realizzati rispettando le condizioni di lavoro;</a:t>
            </a:r>
            <a:br>
              <a:rPr lang="it-IT" dirty="0"/>
            </a:br>
            <a:r>
              <a:rPr lang="it-IT" dirty="0"/>
              <a:t> </a:t>
            </a:r>
            <a:br>
              <a:rPr lang="it-IT"/>
            </a:br>
            <a:endParaRPr lang="it-I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it-IT" dirty="0"/>
              <a:t>	POSSO SCEGLIERE </a:t>
            </a:r>
            <a:r>
              <a:rPr lang="it-IT" dirty="0" err="1"/>
              <a:t>DI</a:t>
            </a:r>
            <a:r>
              <a:rPr lang="it-IT" dirty="0"/>
              <a:t> FARE VIAGGI </a:t>
            </a:r>
            <a:r>
              <a:rPr lang="it-IT" u="sng" dirty="0"/>
              <a:t>ORGANIZZATI DALL’ASSOCIAZIONE NAZIONALE TURISMO RESPONSABILE</a:t>
            </a:r>
          </a:p>
          <a:p>
            <a:pPr>
              <a:buNone/>
            </a:pPr>
            <a:r>
              <a:rPr lang="it-IT" dirty="0"/>
              <a:t>	- CONTATTO DIRETTO E RISPETTO DELLE POPOLAZIONI LOCALI E DELLA NATURA</a:t>
            </a:r>
          </a:p>
          <a:p>
            <a:pPr>
              <a:buNone/>
            </a:pPr>
            <a:r>
              <a:rPr lang="it-IT" dirty="0"/>
              <a:t>	- SOSTEGNO AI COMMERCI LOCALI</a:t>
            </a:r>
          </a:p>
          <a:p>
            <a:pPr>
              <a:buNone/>
            </a:pPr>
            <a:r>
              <a:rPr lang="it-IT" dirty="0"/>
              <a:t>	- SOSTEGNO AI PROGETTI </a:t>
            </a:r>
            <a:r>
              <a:rPr lang="it-IT" dirty="0" err="1"/>
              <a:t>DI</a:t>
            </a:r>
            <a:r>
              <a:rPr lang="it-IT" dirty="0"/>
              <a:t> SVILUPPO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7" name="Segnaposto contenuto 6" descr="decalogo1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870048" y="2063750"/>
            <a:ext cx="1104954" cy="3311525"/>
          </a:xfrm>
        </p:spPr>
      </p:pic>
      <p:pic>
        <p:nvPicPr>
          <p:cNvPr id="8" name="Segnaposto contenuto 7" descr="Decalogo-pag-1-2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850704" y="2063750"/>
            <a:ext cx="1104954" cy="33115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t-IT" sz="3600" dirty="0"/>
              <a:t>      </a:t>
            </a:r>
          </a:p>
          <a:p>
            <a:pPr>
              <a:buNone/>
            </a:pPr>
            <a:endParaRPr lang="it-IT" sz="3600" dirty="0"/>
          </a:p>
          <a:p>
            <a:pPr>
              <a:buNone/>
            </a:pPr>
            <a:r>
              <a:rPr lang="it-IT" sz="3600" dirty="0"/>
              <a:t>		COLUI CHE CONOSCE LA QUALITA’ </a:t>
            </a:r>
            <a:r>
              <a:rPr lang="it-IT" sz="3600" dirty="0" err="1"/>
              <a:t>DI</a:t>
            </a:r>
            <a:endParaRPr lang="it-IT" sz="3600" dirty="0"/>
          </a:p>
          <a:p>
            <a:pPr>
              <a:buNone/>
            </a:pPr>
            <a:r>
              <a:rPr lang="it-IT" sz="3600" dirty="0"/>
              <a:t>                      CIO’ CHE COMPRA</a:t>
            </a:r>
          </a:p>
          <a:p>
            <a:pPr>
              <a:buNone/>
            </a:pPr>
            <a:r>
              <a:rPr lang="it-IT" sz="3600" dirty="0"/>
              <a:t>				(es. etichetta)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4000" dirty="0"/>
              <a:t>		</a:t>
            </a:r>
          </a:p>
          <a:p>
            <a:pPr>
              <a:buNone/>
            </a:pPr>
            <a:r>
              <a:rPr lang="it-IT" sz="4000" dirty="0"/>
              <a:t>		CHI E’ UN CONSUMATORE  				CRITICO?</a:t>
            </a:r>
          </a:p>
          <a:p>
            <a:pPr>
              <a:buNone/>
            </a:pPr>
            <a:endParaRPr lang="it-IT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4000" dirty="0"/>
              <a:t>		</a:t>
            </a:r>
          </a:p>
          <a:p>
            <a:pPr>
              <a:buNone/>
            </a:pPr>
            <a:r>
              <a:rPr lang="it-IT" sz="4000" dirty="0"/>
              <a:t>		COLUI CHE SI CHIEDE COME</a:t>
            </a:r>
          </a:p>
          <a:p>
            <a:pPr>
              <a:buNone/>
            </a:pPr>
            <a:r>
              <a:rPr lang="it-IT" sz="4000" dirty="0"/>
              <a:t> 		VIENE PRODOTTO L’OGGETTO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/>
              <a:t>			LE MULTINAZIONALI SONO </a:t>
            </a:r>
          </a:p>
          <a:p>
            <a:pPr>
              <a:buNone/>
            </a:pPr>
            <a:r>
              <a:rPr lang="it-IT" dirty="0"/>
              <a:t>	IMPRESE CHE OPERANO IN DIVERSI PAESI</a:t>
            </a:r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/>
              <a:t>	SPESSO SCELGONO </a:t>
            </a:r>
            <a:r>
              <a:rPr lang="it-IT" dirty="0" err="1"/>
              <a:t>DI</a:t>
            </a:r>
            <a:r>
              <a:rPr lang="it-IT" dirty="0"/>
              <a:t> PRODURRE IN NAZIONI DOVE IL COSTO DEI LAVORATORI E’ PIU’ BASSO</a:t>
            </a:r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it-IT" dirty="0"/>
              <a:t>	</a:t>
            </a:r>
            <a:r>
              <a:rPr lang="it-IT" dirty="0" err="1"/>
              <a:t>MA…</a:t>
            </a:r>
            <a:r>
              <a:rPr lang="it-IT" dirty="0"/>
              <a:t>.IL COSTO DEI LAVORATORI MOLTE VOLTE E’ PIU’ BASSO PERCHE’:</a:t>
            </a:r>
          </a:p>
          <a:p>
            <a:r>
              <a:rPr lang="it-IT" dirty="0" err="1"/>
              <a:t>LI</a:t>
            </a:r>
            <a:r>
              <a:rPr lang="it-IT" dirty="0"/>
              <a:t> COSTRINGO A TURNI SENZA LIMITI;</a:t>
            </a:r>
          </a:p>
          <a:p>
            <a:r>
              <a:rPr lang="it-IT" dirty="0" err="1"/>
              <a:t>LI</a:t>
            </a:r>
            <a:r>
              <a:rPr lang="it-IT" dirty="0"/>
              <a:t> PAGO CIFRE IRRISORIE;</a:t>
            </a:r>
          </a:p>
          <a:p>
            <a:r>
              <a:rPr lang="it-IT" dirty="0"/>
              <a:t>NON RISPETTO I LORO DIRITTI;</a:t>
            </a:r>
          </a:p>
          <a:p>
            <a:r>
              <a:rPr lang="it-IT" dirty="0"/>
              <a:t>UTILIZZO I BAMBINI;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it-IT" dirty="0"/>
          </a:p>
          <a:p>
            <a:pPr lvl="2">
              <a:buNone/>
            </a:pPr>
            <a:r>
              <a:rPr lang="it-IT" sz="3600" dirty="0"/>
              <a:t>MOLTO SPESSO LE MULTINAZIONALI</a:t>
            </a:r>
          </a:p>
          <a:p>
            <a:pPr lvl="1">
              <a:buNone/>
            </a:pPr>
            <a:r>
              <a:rPr lang="it-IT" dirty="0"/>
              <a:t>		</a:t>
            </a:r>
            <a:r>
              <a:rPr lang="it-IT" sz="3600" dirty="0"/>
              <a:t>PRODUCONO SENZA RISPETTARE</a:t>
            </a:r>
          </a:p>
          <a:p>
            <a:pPr lvl="1">
              <a:buNone/>
            </a:pPr>
            <a:r>
              <a:rPr lang="it-IT" sz="3600" dirty="0"/>
              <a:t>				L’AMBIENTE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it-IT" dirty="0"/>
              <a:t>	HO UNA COSCIENZA CHE </a:t>
            </a:r>
            <a:r>
              <a:rPr lang="it-IT" dirty="0" err="1"/>
              <a:t>MI</a:t>
            </a:r>
            <a:r>
              <a:rPr lang="it-IT" dirty="0"/>
              <a:t> FA DIRE CHE PRODURRE IN QUESTO MODO E’ INGIUSTO?</a:t>
            </a:r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/>
              <a:t>	…..ALLORA POSSO FARE </a:t>
            </a:r>
            <a:r>
              <a:rPr lang="it-IT" dirty="0" err="1"/>
              <a:t>QUALCOSA……</a:t>
            </a: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it-IT" dirty="0"/>
              <a:t>		POSSO PARTECIPARE AL </a:t>
            </a:r>
            <a:br>
              <a:rPr lang="it-IT" dirty="0"/>
            </a:br>
            <a:r>
              <a:rPr lang="it-IT" dirty="0"/>
              <a:t>		</a:t>
            </a:r>
            <a:r>
              <a:rPr lang="it-IT" u="sng" dirty="0"/>
              <a:t>BOICOTTAGGIO </a:t>
            </a:r>
            <a:r>
              <a:rPr lang="it-IT" dirty="0" err="1"/>
              <a:t>DI</a:t>
            </a:r>
            <a:r>
              <a:rPr lang="it-IT" dirty="0"/>
              <a:t> UN PRODOTTO</a:t>
            </a:r>
            <a:br>
              <a:rPr lang="it-IT" dirty="0"/>
            </a:br>
            <a:endParaRPr lang="it-IT" u="sng" dirty="0"/>
          </a:p>
          <a:p>
            <a:pPr>
              <a:buNone/>
            </a:pPr>
            <a:r>
              <a:rPr lang="it-IT" dirty="0"/>
              <a:t>	CIOE’ NON LO COMPRO FINTANTO CHE IL COMPORTAMENTO DELLA MULTINAZIONALE NON CAMBIA</a:t>
            </a:r>
          </a:p>
          <a:p>
            <a:pPr>
              <a:buNone/>
            </a:pPr>
            <a:r>
              <a:rPr lang="it-IT" dirty="0"/>
              <a:t>	(</a:t>
            </a:r>
            <a:r>
              <a:rPr lang="it-IT" dirty="0" err="1"/>
              <a:t>DI</a:t>
            </a:r>
            <a:r>
              <a:rPr lang="it-IT" dirty="0"/>
              <a:t> SOLITO IL DANNO ECONOMICO </a:t>
            </a:r>
            <a:r>
              <a:rPr lang="it-IT" dirty="0" err="1"/>
              <a:t>LI</a:t>
            </a:r>
            <a:r>
              <a:rPr lang="it-IT" dirty="0"/>
              <a:t> SPINGE A CAMBIARE)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vento">
  <a:themeElements>
    <a:clrScheme name="Evento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Evento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vento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Evento</Template>
  <TotalTime>104</TotalTime>
  <Words>151</Words>
  <Application>Microsoft Office PowerPoint</Application>
  <PresentationFormat>Presentazione su schermo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Evento</vt:lpstr>
      <vt:lpstr>CHI E’ UN CONSUMATORE  CONSAPEVOLE?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ESEMPI DI BOICOTTAGGIO</vt:lpstr>
      <vt:lpstr>Presentazione standard di PowerPoint</vt:lpstr>
      <vt:lpstr>Presentazione standard di PowerPoint</vt:lpstr>
      <vt:lpstr>Presentazione standard di PowerPoint</vt:lpstr>
      <vt:lpstr>Le botteghe del mondo</vt:lpstr>
      <vt:lpstr>Presentazione standard di PowerPoint</vt:lpstr>
      <vt:lpstr>Presentazione standard di PowerPoint</vt:lpstr>
      <vt:lpstr>Presentazione standard di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 E’ UN CONSUMATORE  CONSAPEVOLE? </dc:title>
  <dc:creator>Olivo-Tiziana</dc:creator>
  <cp:lastModifiedBy>Utente Windows</cp:lastModifiedBy>
  <cp:revision>19</cp:revision>
  <dcterms:created xsi:type="dcterms:W3CDTF">2013-10-10T21:47:50Z</dcterms:created>
  <dcterms:modified xsi:type="dcterms:W3CDTF">2020-04-27T14:04:29Z</dcterms:modified>
</cp:coreProperties>
</file>