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792440" y="4800600"/>
            <a:ext cx="5486040" cy="56628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it-IT" sz="2000" b="1">
                <a:solidFill>
                  <a:srgbClr val="000000"/>
                </a:solidFill>
                <a:latin typeface="Calibri"/>
              </a:rPr>
              <a:t>Fate clic per modificare il formato del testo del titoloFare clic per modificare lo stile del titolo</a:t>
            </a:r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1792440" y="612720"/>
            <a:ext cx="5486040" cy="41144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it-IT" sz="3200">
                <a:solidFill>
                  <a:srgbClr val="000000"/>
                </a:solidFill>
                <a:latin typeface="Calibri"/>
              </a:rPr>
              <a:t>Fate clic per modificare il formato del testo della struttura</a:t>
            </a:r>
            <a:endParaRPr/>
          </a:p>
          <a:p>
            <a:pPr lvl="1">
              <a:lnSpc>
                <a:spcPct val="100000"/>
              </a:lnSpc>
              <a:buSzPct val="75000"/>
              <a:buFont typeface="StarSymbol"/>
              <a:buChar char="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Secondo livello struttura</a:t>
            </a:r>
            <a:endParaRPr/>
          </a:p>
          <a:p>
            <a:pPr lvl="2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Terzo livello struttura</a:t>
            </a:r>
            <a:endParaRPr/>
          </a:p>
          <a:p>
            <a:pPr lvl="3">
              <a:lnSpc>
                <a:spcPct val="100000"/>
              </a:lnSpc>
              <a:buSzPct val="75000"/>
              <a:buFont typeface="StarSymbol"/>
              <a:buChar char="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Quarto livello struttura</a:t>
            </a:r>
            <a:endParaRPr/>
          </a:p>
          <a:p>
            <a:pPr lvl="4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Quinto livello struttura</a:t>
            </a:r>
            <a:endParaRPr/>
          </a:p>
          <a:p>
            <a:pPr lvl="5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Sesto livello struttura</a:t>
            </a:r>
            <a:endParaRPr/>
          </a:p>
          <a:p>
            <a:pPr lvl="6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Settimo livello struttura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1792440" y="5367240"/>
            <a:ext cx="5486040" cy="804600"/>
          </a:xfrm>
          <a:prstGeom prst="rect">
            <a:avLst/>
          </a:prstGeom>
        </p:spPr>
        <p:txBody>
          <a:bodyPr anchor="ctr"/>
          <a:lstStyle/>
          <a:p>
            <a:pPr>
              <a:buSzPct val="45000"/>
              <a:buFont typeface="StarSymbol"/>
              <a:buChar char=""/>
            </a:pPr>
            <a:r>
              <a:rPr lang="it-IT" sz="1400">
                <a:solidFill>
                  <a:srgbClr val="8B8B8B"/>
                </a:solidFill>
                <a:latin typeface="Calibri"/>
              </a:rPr>
              <a:t>Fate clic per modificare il formato del testo della struttura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it-IT" sz="1400">
                <a:solidFill>
                  <a:srgbClr val="8B8B8B"/>
                </a:solidFill>
                <a:latin typeface="Calibri"/>
              </a:rPr>
              <a:t>Secondo livello struttura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it-IT" sz="1400">
                <a:solidFill>
                  <a:srgbClr val="8B8B8B"/>
                </a:solidFill>
                <a:latin typeface="Calibri"/>
              </a:rPr>
              <a:t>Terzo livello struttura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it-IT" sz="1400">
                <a:solidFill>
                  <a:srgbClr val="8B8B8B"/>
                </a:solidFill>
                <a:latin typeface="Calibri"/>
              </a:rPr>
              <a:t>Quarto livello struttura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it-IT" sz="1400">
                <a:solidFill>
                  <a:srgbClr val="8B8B8B"/>
                </a:solidFill>
                <a:latin typeface="Calibri"/>
              </a:rPr>
              <a:t>Quinto livello struttura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it-IT" sz="1400">
                <a:solidFill>
                  <a:srgbClr val="8B8B8B"/>
                </a:solidFill>
                <a:latin typeface="Calibri"/>
              </a:rPr>
              <a:t>Sesto livello struttura</a:t>
            </a:r>
            <a:endParaRPr/>
          </a:p>
          <a:p>
            <a:pPr>
              <a:lnSpc>
                <a:spcPct val="100000"/>
              </a:lnSpc>
            </a:pPr>
            <a:r>
              <a:rPr lang="it-IT" sz="1400">
                <a:solidFill>
                  <a:srgbClr val="8B8B8B"/>
                </a:solidFill>
                <a:latin typeface="Calibri"/>
              </a:rPr>
              <a:t>Settimo livello strutturaFare clic per modificare stili del testo dello schema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dt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it-IT">
                <a:solidFill>
                  <a:srgbClr val="000000"/>
                </a:solidFill>
                <a:latin typeface="Calibri"/>
              </a:rPr>
              <a:t>01/12/16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21B11131-71E1-41E1-9101-C111A1F15181}" type="slidenum">
              <a:rPr lang="it-IT">
                <a:solidFill>
                  <a:srgbClr val="000000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4400">
                <a:solidFill>
                  <a:srgbClr val="000000"/>
                </a:solidFill>
                <a:latin typeface="Calibri"/>
              </a:rPr>
              <a:t>Fate clic per modificare il formato del testo del titoloFare clic per modificare lo stile del titolo</a:t>
            </a:r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Fate clic per modificare il formato del testo della struttura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Secondo livello struttura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Terzo livello struttura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Quarto livello struttura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Quinto livello struttura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Sesto livello struttura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Settimo livello strutturaFare clic per modificare stili del testo dello schema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it-IT" sz="2800">
                <a:solidFill>
                  <a:srgbClr val="000000"/>
                </a:solidFill>
                <a:latin typeface="Calibri"/>
              </a:rPr>
              <a:t>Secondo livello</a:t>
            </a:r>
            <a:endParaRPr/>
          </a:p>
          <a:p>
            <a:pPr lvl="1">
              <a:buFont typeface="Arial"/>
              <a:buChar char="–"/>
            </a:pPr>
            <a:r>
              <a:rPr lang="it-IT" sz="2400">
                <a:solidFill>
                  <a:srgbClr val="000000"/>
                </a:solidFill>
                <a:latin typeface="Calibri"/>
              </a:rPr>
              <a:t>Terzo livello</a:t>
            </a:r>
            <a:endParaRPr/>
          </a:p>
          <a:p>
            <a:pPr lvl="2">
              <a:buFont typeface="Arial"/>
              <a:buChar char="•"/>
            </a:pPr>
            <a:r>
              <a:rPr lang="it-IT" sz="2000">
                <a:solidFill>
                  <a:srgbClr val="000000"/>
                </a:solidFill>
                <a:latin typeface="Calibri"/>
              </a:rPr>
              <a:t>Quarto livello</a:t>
            </a:r>
            <a:endParaRPr/>
          </a:p>
          <a:p>
            <a:pPr lvl="3">
              <a:buFont typeface="Arial"/>
              <a:buChar char="–"/>
            </a:pPr>
            <a:r>
              <a:rPr lang="it-IT" sz="2000">
                <a:solidFill>
                  <a:srgbClr val="000000"/>
                </a:solidFill>
                <a:latin typeface="Calibri"/>
              </a:rPr>
              <a:t>Quinto livello</a:t>
            </a:r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it-IT">
                <a:solidFill>
                  <a:srgbClr val="000000"/>
                </a:solidFill>
                <a:latin typeface="Calibri"/>
              </a:rPr>
              <a:t>01/12/16</a:t>
            </a:r>
            <a:endParaRPr/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C1A121B1-F191-41B1-B131-714151717171}" type="slidenum">
              <a:rPr lang="it-IT">
                <a:solidFill>
                  <a:srgbClr val="000000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1691640" y="4725000"/>
            <a:ext cx="5486040" cy="56628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it-IT" sz="2000" b="1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  <p:pic>
        <p:nvPicPr>
          <p:cNvPr id="76" name="Segnaposto immagin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792440" y="612720"/>
            <a:ext cx="5486040" cy="4114440"/>
          </a:xfrm>
          <a:prstGeom prst="rect">
            <a:avLst/>
          </a:prstGeom>
        </p:spPr>
      </p:pic>
      <p:sp>
        <p:nvSpPr>
          <p:cNvPr id="77" name="TextShape 2"/>
          <p:cNvSpPr txBox="1"/>
          <p:nvPr/>
        </p:nvSpPr>
        <p:spPr>
          <a:xfrm>
            <a:off x="1691640" y="4797000"/>
            <a:ext cx="5486040" cy="13086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Fino al 610 d.C. a La Mecca in questo edificio veniva conservata una pietra sacra e si adoravano numerose divinità.</a:t>
            </a:r>
            <a:endParaRPr/>
          </a:p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Le tribù arabe erano quindi POLITEISTE.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467640" y="620280"/>
            <a:ext cx="8157240" cy="1443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01" name="TextShape 2"/>
          <p:cNvSpPr txBox="1"/>
          <p:nvPr/>
        </p:nvSpPr>
        <p:spPr>
          <a:xfrm>
            <a:off x="467640" y="908640"/>
            <a:ext cx="8218800" cy="5217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it-IT" sz="3200">
                <a:solidFill>
                  <a:srgbClr val="000000"/>
                </a:solidFill>
                <a:latin typeface="Calibri"/>
              </a:rPr>
              <a:t>La nuova religione fu un importante elemento di unificazione delle tribù arabe. </a:t>
            </a:r>
            <a:endParaRPr/>
          </a:p>
          <a:p>
            <a:pPr>
              <a:lnSpc>
                <a:spcPct val="100000"/>
              </a:lnSpc>
            </a:pPr>
            <a:r>
              <a:rPr lang="it-IT" sz="3200">
                <a:solidFill>
                  <a:srgbClr val="000000"/>
                </a:solidFill>
                <a:latin typeface="Calibri"/>
              </a:rPr>
              <a:t>Dopo la morte di Maometto, i suoi successori, i </a:t>
            </a:r>
            <a:r>
              <a:rPr lang="it-IT" sz="3200" b="1">
                <a:solidFill>
                  <a:srgbClr val="000000"/>
                </a:solidFill>
                <a:latin typeface="Calibri"/>
              </a:rPr>
              <a:t>CALIFFI</a:t>
            </a:r>
            <a:r>
              <a:rPr lang="it-IT" sz="3200">
                <a:solidFill>
                  <a:srgbClr val="000000"/>
                </a:solidFill>
                <a:latin typeface="Calibri"/>
              </a:rPr>
              <a:t>, cominciarono grandi conquiste territoriali (anche con la motivazione di convertire gli infedeli..JIHAD)</a:t>
            </a:r>
            <a:endParaRPr/>
          </a:p>
          <a:p>
            <a:pPr>
              <a:lnSpc>
                <a:spcPct val="100000"/>
              </a:lnSpc>
              <a:buFont typeface="Arial"/>
              <a:buChar char="-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Siria, Palestina, Egitto, poi Nord Africa e Spagna.</a:t>
            </a:r>
            <a:endParaRPr/>
          </a:p>
          <a:p>
            <a:pPr>
              <a:lnSpc>
                <a:spcPct val="100000"/>
              </a:lnSpc>
              <a:buFont typeface="Arial"/>
              <a:buChar char="-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A est la Persia, l’Asia centrale fino alla Cina.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1792440" y="4800600"/>
            <a:ext cx="5486040" cy="56628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pic>
        <p:nvPicPr>
          <p:cNvPr id="103" name="Segnaposto immagine 6"/>
          <p:cNvPicPr/>
          <p:nvPr/>
        </p:nvPicPr>
        <p:blipFill>
          <a:blip r:embed="rId2"/>
          <a:stretch>
            <a:fillRect/>
          </a:stretch>
        </p:blipFill>
        <p:spPr>
          <a:xfrm>
            <a:off x="467640" y="332640"/>
            <a:ext cx="8320680" cy="6240600"/>
          </a:xfrm>
          <a:prstGeom prst="rect">
            <a:avLst/>
          </a:prstGeom>
        </p:spPr>
      </p:pic>
      <p:sp>
        <p:nvSpPr>
          <p:cNvPr id="104" name="TextShape 2"/>
          <p:cNvSpPr txBox="1"/>
          <p:nvPr/>
        </p:nvSpPr>
        <p:spPr>
          <a:xfrm>
            <a:off x="1792440" y="5367240"/>
            <a:ext cx="5486040" cy="80460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06" name="TextShape 2"/>
          <p:cNvSpPr txBox="1"/>
          <p:nvPr/>
        </p:nvSpPr>
        <p:spPr>
          <a:xfrm>
            <a:off x="395640" y="332640"/>
            <a:ext cx="8301240" cy="58323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Quando gli arabi cercano di conquistare la Francia nel 732,  furono sconfitti da </a:t>
            </a:r>
            <a:endParaRPr/>
          </a:p>
          <a:p>
            <a:pPr>
              <a:lnSpc>
                <a:spcPct val="100000"/>
              </a:lnSpc>
            </a:pPr>
            <a:r>
              <a:rPr lang="it-IT" sz="3200">
                <a:solidFill>
                  <a:srgbClr val="000000"/>
                </a:solidFill>
                <a:latin typeface="Calibri"/>
              </a:rPr>
              <a:t>	CARLO MARTELLO A POITIERS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Quando gli arabi tentarono di conquistare Costantinopoli nel 718, furono sconfitti in una grande battaglia navale dai BIZANTINI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Nel 739 furono sconfitti ad Akroinos da Leone III</a:t>
            </a:r>
            <a:endParaRPr/>
          </a:p>
          <a:p>
            <a:pPr>
              <a:lnSpc>
                <a:spcPct val="100000"/>
              </a:lnSpc>
            </a:pPr>
            <a:r>
              <a:rPr lang="it-IT" sz="3200">
                <a:solidFill>
                  <a:srgbClr val="000000"/>
                </a:solidFill>
                <a:latin typeface="Calibri"/>
              </a:rPr>
              <a:t>	Si ferma così la grande espansione araba.</a:t>
            </a:r>
            <a:endParaRPr/>
          </a:p>
          <a:p>
            <a:pPr>
              <a:lnSpc>
                <a:spcPct val="100000"/>
              </a:lnSpc>
            </a:pPr>
            <a:r>
              <a:rPr lang="it-IT" sz="3200">
                <a:solidFill>
                  <a:srgbClr val="000000"/>
                </a:solidFill>
                <a:latin typeface="Calibri"/>
              </a:rPr>
              <a:t>  (continuano le incursioni in Sicilia e Corsica)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323640" y="260640"/>
            <a:ext cx="8301240" cy="1436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08" name="TextShape 2"/>
          <p:cNvSpPr txBox="1"/>
          <p:nvPr/>
        </p:nvSpPr>
        <p:spPr>
          <a:xfrm>
            <a:off x="395640" y="476640"/>
            <a:ext cx="8229240" cy="57603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it-IT" sz="3200">
                <a:solidFill>
                  <a:srgbClr val="000000"/>
                </a:solidFill>
                <a:latin typeface="Calibri"/>
              </a:rPr>
              <a:t>	L’ IMPERO ARABO SI DIVIDE POLITICAMENTE</a:t>
            </a:r>
            <a:endParaRPr/>
          </a:p>
          <a:p>
            <a:pPr>
              <a:lnSpc>
                <a:spcPct val="100000"/>
              </a:lnSpc>
            </a:pPr>
            <a:r>
              <a:rPr lang="it-IT" sz="3200">
                <a:solidFill>
                  <a:srgbClr val="000000"/>
                </a:solidFill>
                <a:latin typeface="Calibri"/>
              </a:rPr>
              <a:t>	a partire dal 661</a:t>
            </a:r>
            <a:endParaRPr/>
          </a:p>
          <a:p>
            <a:pPr>
              <a:lnSpc>
                <a:spcPct val="100000"/>
              </a:lnSpc>
            </a:pPr>
            <a:r>
              <a:rPr lang="it-IT" sz="3200">
                <a:solidFill>
                  <a:srgbClr val="000000"/>
                </a:solidFill>
                <a:latin typeface="Calibri"/>
              </a:rPr>
              <a:t>Prima era al potere la dinastia degli </a:t>
            </a:r>
            <a:r>
              <a:rPr lang="it-IT" sz="3200" b="1">
                <a:solidFill>
                  <a:srgbClr val="000000"/>
                </a:solidFill>
                <a:latin typeface="Calibri"/>
              </a:rPr>
              <a:t>Omayyadi</a:t>
            </a:r>
            <a:endParaRPr/>
          </a:p>
          <a:p>
            <a:pPr>
              <a:lnSpc>
                <a:spcPct val="100000"/>
              </a:lnSpc>
            </a:pPr>
            <a:r>
              <a:rPr lang="it-IT" sz="3200">
                <a:solidFill>
                  <a:srgbClr val="000000"/>
                </a:solidFill>
                <a:latin typeface="Calibri"/>
              </a:rPr>
              <a:t>Poi vennero sconfitti dalla dinastia degli </a:t>
            </a:r>
            <a:r>
              <a:rPr lang="it-IT" sz="3200" b="1">
                <a:solidFill>
                  <a:srgbClr val="000000"/>
                </a:solidFill>
                <a:latin typeface="Calibri"/>
              </a:rPr>
              <a:t>Abbasidi</a:t>
            </a:r>
            <a:endParaRPr/>
          </a:p>
          <a:p>
            <a:pPr>
              <a:lnSpc>
                <a:spcPct val="100000"/>
              </a:lnSpc>
            </a:pPr>
            <a:r>
              <a:rPr lang="it-IT" sz="3200" b="1">
                <a:solidFill>
                  <a:srgbClr val="000000"/>
                </a:solidFill>
                <a:latin typeface="Calibri"/>
              </a:rPr>
              <a:t>Nacquero così califfati autonomi in Tunisia, Egitto e Spagna.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10" name="TextShape 2"/>
          <p:cNvSpPr txBox="1"/>
          <p:nvPr/>
        </p:nvSpPr>
        <p:spPr>
          <a:xfrm>
            <a:off x="395640" y="404640"/>
            <a:ext cx="8290800" cy="5721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it-IT" sz="3200">
                <a:solidFill>
                  <a:srgbClr val="000000"/>
                </a:solidFill>
                <a:latin typeface="Calibri"/>
              </a:rPr>
              <a:t>	L’IMPERO ARABO SI DIVIDE ANCHE DAL PUNTO DI VISTA RELIGIOSO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Coloro che seguono la “Sunna” (cioè la tradizione trasmessa da Maometto) si chiamarono SUNNITI;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Coloro che seguono la dottrina di Alì (cugino di Maometto) si chiamarono SCIITI.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1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it-IT" sz="3200">
                <a:solidFill>
                  <a:srgbClr val="000000"/>
                </a:solidFill>
                <a:latin typeface="Calibri"/>
              </a:rPr>
              <a:t>	RIMANE UNITARIA LA CULTURA ARABA: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	L’arabo è la lingua ufficiale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	Il Corano diventa il fondamento della legge 	(legame tra religione e Stato)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	Il diritto musulmano si sostituisce a quello 	romano.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14" name="TextShape 2"/>
          <p:cNvSpPr txBox="1"/>
          <p:nvPr/>
        </p:nvSpPr>
        <p:spPr>
          <a:xfrm>
            <a:off x="539640" y="548640"/>
            <a:ext cx="8229240" cy="56163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it-IT" sz="3200">
                <a:solidFill>
                  <a:srgbClr val="000000"/>
                </a:solidFill>
                <a:latin typeface="Calibri"/>
              </a:rPr>
              <a:t>Gli arabi erano spietati in battaglia,</a:t>
            </a:r>
            <a:endParaRPr/>
          </a:p>
          <a:p>
            <a:pPr>
              <a:lnSpc>
                <a:spcPct val="100000"/>
              </a:lnSpc>
            </a:pPr>
            <a:r>
              <a:rPr lang="it-IT" sz="3200">
                <a:solidFill>
                  <a:srgbClr val="000000"/>
                </a:solidFill>
                <a:latin typeface="Calibri"/>
              </a:rPr>
              <a:t>MA tolleranti verso le popolazioni conquistate, a cui concedevano gli stessi diritti arabi.</a:t>
            </a:r>
            <a:endParaRPr/>
          </a:p>
          <a:p>
            <a:pPr>
              <a:lnSpc>
                <a:spcPct val="100000"/>
              </a:lnSpc>
            </a:pPr>
            <a:r>
              <a:rPr lang="it-IT" sz="3200">
                <a:solidFill>
                  <a:srgbClr val="000000"/>
                </a:solidFill>
                <a:latin typeface="Calibri"/>
              </a:rPr>
              <a:t>Molti si convertirono all’islam.</a:t>
            </a:r>
            <a:endParaRPr/>
          </a:p>
          <a:p>
            <a:pPr>
              <a:lnSpc>
                <a:spcPct val="100000"/>
              </a:lnSpc>
            </a:pPr>
            <a:r>
              <a:rPr lang="it-IT" sz="3200">
                <a:solidFill>
                  <a:srgbClr val="000000"/>
                </a:solidFill>
                <a:latin typeface="Calibri"/>
              </a:rPr>
              <a:t>Ebrei e cristiani  (anche monoteisti) potevano vivere liberi e professare la loro religione se pagavano una tassa.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1792440" y="4800600"/>
            <a:ext cx="5486040" cy="56628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pic>
        <p:nvPicPr>
          <p:cNvPr id="116" name="Segnaposto immagin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792440" y="612720"/>
            <a:ext cx="5486040" cy="4114440"/>
          </a:xfrm>
          <a:prstGeom prst="rect">
            <a:avLst/>
          </a:prstGeom>
        </p:spPr>
      </p:pic>
      <p:sp>
        <p:nvSpPr>
          <p:cNvPr id="117" name="TextShape 2"/>
          <p:cNvSpPr txBox="1"/>
          <p:nvPr/>
        </p:nvSpPr>
        <p:spPr>
          <a:xfrm>
            <a:off x="1763640" y="4797000"/>
            <a:ext cx="5514480" cy="137484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Gli arabi diffusero un’agricoltura specializzata  (erano abili nelle opere di irrigazione)</a:t>
            </a:r>
            <a:endParaRPr/>
          </a:p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Vennero coltivati agrumi, datteri, canna da zucchero.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1792440" y="4800600"/>
            <a:ext cx="5486040" cy="56628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pic>
        <p:nvPicPr>
          <p:cNvPr id="119" name="Segnaposto immagin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792440" y="612720"/>
            <a:ext cx="5486040" cy="4114440"/>
          </a:xfrm>
          <a:prstGeom prst="rect">
            <a:avLst/>
          </a:prstGeom>
        </p:spPr>
      </p:pic>
      <p:sp>
        <p:nvSpPr>
          <p:cNvPr id="120" name="TextShape 2"/>
          <p:cNvSpPr txBox="1"/>
          <p:nvPr/>
        </p:nvSpPr>
        <p:spPr>
          <a:xfrm>
            <a:off x="1763640" y="4797000"/>
            <a:ext cx="5514480" cy="137484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Dalla Cina appresero la lavorazione della seta, allevarono bachi da seta e coltivarono lino, cotone e gelso.</a:t>
            </a:r>
            <a:endParaRPr/>
          </a:p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Sorsero molte manifatture tessili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1792440" y="4800600"/>
            <a:ext cx="5486040" cy="56628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pic>
        <p:nvPicPr>
          <p:cNvPr id="122" name="Segnaposto immagin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792440" y="612720"/>
            <a:ext cx="5486040" cy="4114440"/>
          </a:xfrm>
          <a:prstGeom prst="rect">
            <a:avLst/>
          </a:prstGeom>
        </p:spPr>
      </p:pic>
      <p:sp>
        <p:nvSpPr>
          <p:cNvPr id="123" name="TextShape 2"/>
          <p:cNvSpPr txBox="1"/>
          <p:nvPr/>
        </p:nvSpPr>
        <p:spPr>
          <a:xfrm>
            <a:off x="1763640" y="4797000"/>
            <a:ext cx="5486040" cy="143964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Svilupparono i commerci con carovane e flotte mercantili.</a:t>
            </a:r>
            <a:endParaRPr/>
          </a:p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Portarono in Europa la canna da zucchero, il riso, il cotone e la carta.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1792440" y="4800600"/>
            <a:ext cx="5486040" cy="566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9" name="TextShape 2"/>
          <p:cNvSpPr txBox="1"/>
          <p:nvPr/>
        </p:nvSpPr>
        <p:spPr>
          <a:xfrm>
            <a:off x="1792440" y="612720"/>
            <a:ext cx="5486040" cy="4114440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>
              <a:buSzPct val="45000"/>
              <a:buFont typeface="StarSymbol"/>
              <a:buChar char=""/>
            </a:pPr>
            <a:r>
              <a:rPr lang="it-IT" sz="6600"/>
              <a:t>NASCITA</a:t>
            </a:r>
            <a:endParaRPr/>
          </a:p>
          <a:p>
            <a:pPr algn="ctr">
              <a:buSzPct val="45000"/>
              <a:buFont typeface="StarSymbol"/>
              <a:buChar char=""/>
            </a:pPr>
            <a:endParaRPr/>
          </a:p>
          <a:p>
            <a:pPr algn="ctr">
              <a:buSzPct val="45000"/>
              <a:buFont typeface="StarSymbol"/>
              <a:buChar char=""/>
            </a:pPr>
            <a:r>
              <a:rPr lang="it-IT" sz="6600"/>
              <a:t> DELL'ISLAM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395640" y="260640"/>
            <a:ext cx="8301240" cy="791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2800" b="1">
                <a:solidFill>
                  <a:srgbClr val="000000"/>
                </a:solidFill>
                <a:latin typeface="Calibri"/>
              </a:rPr>
              <a:t>CONTATTI CON L’OCCIDENTE</a:t>
            </a:r>
            <a:endParaRPr/>
          </a:p>
        </p:txBody>
      </p:sp>
      <p:sp>
        <p:nvSpPr>
          <p:cNvPr id="125" name="TextShape 2"/>
          <p:cNvSpPr txBox="1"/>
          <p:nvPr/>
        </p:nvSpPr>
        <p:spPr>
          <a:xfrm>
            <a:off x="467640" y="112464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it-IT" sz="2800">
                <a:solidFill>
                  <a:srgbClr val="000000"/>
                </a:solidFill>
                <a:latin typeface="Calibri"/>
              </a:rPr>
              <a:t>GLI ARABI </a:t>
            </a:r>
            <a:r>
              <a:rPr lang="it-IT" sz="2800" b="1">
                <a:solidFill>
                  <a:srgbClr val="000000"/>
                </a:solidFill>
                <a:latin typeface="Calibri"/>
              </a:rPr>
              <a:t>PORTARONO</a:t>
            </a:r>
            <a:r>
              <a:rPr lang="it-IT" sz="2800">
                <a:solidFill>
                  <a:srgbClr val="000000"/>
                </a:solidFill>
                <a:latin typeface="Calibri"/>
              </a:rPr>
              <a:t> NOTEVOLI CONTRIBUTI IN EUROPA nel campo di ALGEBRA, MEDICINA, BOTANICA, CHIMICA.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it-IT" sz="2800">
                <a:solidFill>
                  <a:srgbClr val="000000"/>
                </a:solidFill>
                <a:latin typeface="Calibri"/>
              </a:rPr>
              <a:t>Introdussero in Europa il SISTEMA DI NUMERAZIONE DECIMALE.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it-IT" sz="2800">
                <a:solidFill>
                  <a:srgbClr val="000000"/>
                </a:solidFill>
                <a:latin typeface="Calibri"/>
              </a:rPr>
              <a:t>GLI ARABI </a:t>
            </a:r>
            <a:r>
              <a:rPr lang="it-IT" sz="2800" b="1">
                <a:solidFill>
                  <a:srgbClr val="000000"/>
                </a:solidFill>
                <a:latin typeface="Calibri"/>
              </a:rPr>
              <a:t>SUBIRONO L’INFLUENZA: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it-IT" sz="2400" b="1">
                <a:solidFill>
                  <a:srgbClr val="000000"/>
                </a:solidFill>
                <a:latin typeface="Calibri"/>
              </a:rPr>
              <a:t> </a:t>
            </a:r>
            <a:r>
              <a:rPr lang="it-IT" sz="2400">
                <a:solidFill>
                  <a:srgbClr val="000000"/>
                </a:solidFill>
                <a:latin typeface="Calibri"/>
              </a:rPr>
              <a:t>dei Persiani e dei Bizantini nell’arte e nell’architettura;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it-IT" sz="2400">
                <a:solidFill>
                  <a:srgbClr val="000000"/>
                </a:solidFill>
                <a:latin typeface="Calibri"/>
              </a:rPr>
              <a:t>dei greci nella geometria, medicina e geografia, filosofia (Aristotele)</a:t>
            </a:r>
            <a:endParaRPr/>
          </a:p>
          <a:p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1835640" y="5661360"/>
            <a:ext cx="5486040" cy="56628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pic>
        <p:nvPicPr>
          <p:cNvPr id="81" name="Segnaposto immagin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792440" y="612720"/>
            <a:ext cx="5486040" cy="4114440"/>
          </a:xfrm>
          <a:prstGeom prst="rect">
            <a:avLst/>
          </a:prstGeom>
        </p:spPr>
      </p:pic>
      <p:sp>
        <p:nvSpPr>
          <p:cNvPr id="82" name="TextShape 2"/>
          <p:cNvSpPr txBox="1"/>
          <p:nvPr/>
        </p:nvSpPr>
        <p:spPr>
          <a:xfrm>
            <a:off x="1835640" y="4941000"/>
            <a:ext cx="5472360" cy="137484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Un mercante di nome Maometto comincia a sostenere l’esistenza di un unico dio, Allah.</a:t>
            </a:r>
            <a:endParaRPr/>
          </a:p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Propone quindi una religione MONOTEISTA.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1763640" y="4868640"/>
            <a:ext cx="5414040" cy="14436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pic>
        <p:nvPicPr>
          <p:cNvPr id="84" name="Segnaposto immagin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792440" y="612720"/>
            <a:ext cx="5486040" cy="4114440"/>
          </a:xfrm>
          <a:prstGeom prst="rect">
            <a:avLst/>
          </a:prstGeom>
        </p:spPr>
      </p:pic>
      <p:sp>
        <p:nvSpPr>
          <p:cNvPr id="85" name="TextShape 2"/>
          <p:cNvSpPr txBox="1"/>
          <p:nvPr/>
        </p:nvSpPr>
        <p:spPr>
          <a:xfrm>
            <a:off x="1763640" y="4941000"/>
            <a:ext cx="5514480" cy="123084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Maometto ricevette questa rivelazione dall’angelo Gabriele,  in una grotta vicino a La Mecca.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1792440" y="4800600"/>
            <a:ext cx="5486040" cy="56628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pic>
        <p:nvPicPr>
          <p:cNvPr id="87" name="Segnaposto immagin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792440" y="612720"/>
            <a:ext cx="5486040" cy="4114440"/>
          </a:xfrm>
          <a:prstGeom prst="rect">
            <a:avLst/>
          </a:prstGeom>
        </p:spPr>
      </p:pic>
      <p:sp>
        <p:nvSpPr>
          <p:cNvPr id="88" name="TextShape 2"/>
          <p:cNvSpPr txBox="1"/>
          <p:nvPr/>
        </p:nvSpPr>
        <p:spPr>
          <a:xfrm>
            <a:off x="1763640" y="4797000"/>
            <a:ext cx="5514480" cy="137484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Il popolo accoglie con entusiasmo il suo messaggio, ma le famiglie potenti di La Mecca si sentono minacciate e lo cacciano dalla città.</a:t>
            </a:r>
            <a:endParaRPr/>
          </a:p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Nel 622 d.C. Maometto fugge a Medina, questa fuga di chiama EGIRA.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1792440" y="4800600"/>
            <a:ext cx="5486040" cy="56628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pic>
        <p:nvPicPr>
          <p:cNvPr id="90" name="Segnaposto immagin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792440" y="612720"/>
            <a:ext cx="5486040" cy="4114440"/>
          </a:xfrm>
          <a:prstGeom prst="rect">
            <a:avLst/>
          </a:prstGeom>
        </p:spPr>
      </p:pic>
      <p:sp>
        <p:nvSpPr>
          <p:cNvPr id="91" name="TextShape 2"/>
          <p:cNvSpPr txBox="1"/>
          <p:nvPr/>
        </p:nvSpPr>
        <p:spPr>
          <a:xfrm>
            <a:off x="1835640" y="4869000"/>
            <a:ext cx="5414040" cy="129564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L’anno dell’ EGIRA (622 d. C. ) è considerato l’inizio del calendario musulmano.</a:t>
            </a:r>
            <a:endParaRPr/>
          </a:p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Pertanto per i musulmani ora siamo nell’anno  1391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792440" y="4800600"/>
            <a:ext cx="5486040" cy="56628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pic>
        <p:nvPicPr>
          <p:cNvPr id="93" name="Segnaposto immagin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792440" y="612720"/>
            <a:ext cx="5486040" cy="4114440"/>
          </a:xfrm>
          <a:prstGeom prst="rect">
            <a:avLst/>
          </a:prstGeom>
        </p:spPr>
      </p:pic>
      <p:sp>
        <p:nvSpPr>
          <p:cNvPr id="94" name="TextShape 2"/>
          <p:cNvSpPr txBox="1"/>
          <p:nvPr/>
        </p:nvSpPr>
        <p:spPr>
          <a:xfrm>
            <a:off x="1763640" y="4797000"/>
            <a:ext cx="5514480" cy="137484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A Medina Maometto conquista un grandissimo numero di fedeli , cosi ritorna a La Mecca da trionfatore, fa distruggere tutti gli idoli (ma mantiene la Kaaba) e proclama La Mecca  città santa per i musulmani.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1763640" y="4365000"/>
            <a:ext cx="5514480" cy="14364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it-IT" sz="2000" b="1">
                <a:solidFill>
                  <a:srgbClr val="000000"/>
                </a:solidFill>
                <a:latin typeface="Calibri"/>
              </a:rPr>
              <a:t>:</a:t>
            </a:r>
            <a:endParaRPr/>
          </a:p>
        </p:txBody>
      </p:sp>
      <p:pic>
        <p:nvPicPr>
          <p:cNvPr id="96" name="Segnaposto immagin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763640" y="476280"/>
            <a:ext cx="5486040" cy="3638160"/>
          </a:xfrm>
          <a:prstGeom prst="rect">
            <a:avLst/>
          </a:prstGeom>
        </p:spPr>
      </p:pic>
      <p:sp>
        <p:nvSpPr>
          <p:cNvPr id="97" name="TextShape 2"/>
          <p:cNvSpPr txBox="1"/>
          <p:nvPr/>
        </p:nvSpPr>
        <p:spPr>
          <a:xfrm>
            <a:off x="1763640" y="4581000"/>
            <a:ext cx="5558040" cy="15966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Il Corano insegnato da Maometto:</a:t>
            </a:r>
            <a:endParaRPr/>
          </a:p>
          <a:p>
            <a:pPr>
              <a:lnSpc>
                <a:spcPct val="100000"/>
              </a:lnSpc>
              <a:buFont typeface="Arial"/>
              <a:buChar char="-"/>
            </a:pPr>
            <a:r>
              <a:rPr lang="it-IT" b="1">
                <a:solidFill>
                  <a:srgbClr val="8B8B8B"/>
                </a:solidFill>
                <a:latin typeface="Calibri"/>
              </a:rPr>
              <a:t>Stabiliva regole alimentari (no maiale, no vino)</a:t>
            </a:r>
            <a:endParaRPr/>
          </a:p>
          <a:p>
            <a:pPr>
              <a:lnSpc>
                <a:spcPct val="100000"/>
              </a:lnSpc>
              <a:buFont typeface="Arial"/>
              <a:buChar char="-"/>
            </a:pPr>
            <a:r>
              <a:rPr lang="it-IT" b="1">
                <a:solidFill>
                  <a:srgbClr val="8B8B8B"/>
                </a:solidFill>
                <a:latin typeface="Calibri"/>
              </a:rPr>
              <a:t>-sanciva la posizione della donna (sottomessa al marito)</a:t>
            </a:r>
            <a:endParaRPr/>
          </a:p>
          <a:p>
            <a:pPr>
              <a:lnSpc>
                <a:spcPct val="100000"/>
              </a:lnSpc>
              <a:buFont typeface="Arial"/>
              <a:buChar char="-"/>
            </a:pPr>
            <a:r>
              <a:rPr lang="it-IT" b="1">
                <a:solidFill>
                  <a:srgbClr val="8B8B8B"/>
                </a:solidFill>
                <a:latin typeface="Calibri"/>
              </a:rPr>
              <a:t>-permetteva la poligamia (massimo 4 mogli)</a:t>
            </a:r>
            <a:endParaRPr/>
          </a:p>
          <a:p>
            <a:pPr>
              <a:lnSpc>
                <a:spcPct val="100000"/>
              </a:lnSpc>
            </a:pPr>
            <a:r>
              <a:rPr lang="it-IT" b="1">
                <a:solidFill>
                  <a:srgbClr val="8B8B8B"/>
                </a:solidFill>
                <a:latin typeface="Calibri"/>
              </a:rPr>
              <a:t>(comunque migliorarono la condizione precedente)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467640" y="274680"/>
            <a:ext cx="8218800" cy="921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2800" b="1">
                <a:solidFill>
                  <a:srgbClr val="000000"/>
                </a:solidFill>
                <a:latin typeface="Calibri"/>
              </a:rPr>
              <a:t>Nella religione islamica:
</a:t>
            </a:r>
            <a:endParaRPr/>
          </a:p>
        </p:txBody>
      </p:sp>
      <p:sp>
        <p:nvSpPr>
          <p:cNvPr id="99" name="TextShape 2"/>
          <p:cNvSpPr txBox="1"/>
          <p:nvPr/>
        </p:nvSpPr>
        <p:spPr>
          <a:xfrm>
            <a:off x="467640" y="1484640"/>
            <a:ext cx="8229240" cy="46080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it-IT" sz="2400">
                <a:solidFill>
                  <a:srgbClr val="000000"/>
                </a:solidFill>
                <a:latin typeface="Calibri"/>
              </a:rPr>
              <a:t>Non ci sono autorità supreme (tranne gli IMAM, lettori dei testi sacri)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it-IT" sz="2400">
                <a:solidFill>
                  <a:srgbClr val="000000"/>
                </a:solidFill>
                <a:latin typeface="Calibri"/>
              </a:rPr>
              <a:t>Non esistono sacramenti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it-IT" sz="2400">
                <a:solidFill>
                  <a:srgbClr val="000000"/>
                </a:solidFill>
                <a:latin typeface="Calibri"/>
              </a:rPr>
              <a:t>Si devono seguire i </a:t>
            </a:r>
            <a:r>
              <a:rPr lang="it-IT" sz="2400" b="1">
                <a:solidFill>
                  <a:srgbClr val="000000"/>
                </a:solidFill>
                <a:latin typeface="Calibri"/>
              </a:rPr>
              <a:t>CINQUE PILASTRI </a:t>
            </a:r>
            <a:r>
              <a:rPr lang="it-IT" sz="2400">
                <a:solidFill>
                  <a:srgbClr val="000000"/>
                </a:solidFill>
                <a:latin typeface="Calibri"/>
              </a:rPr>
              <a:t>dell’Islam: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it-IT" sz="2400">
                <a:solidFill>
                  <a:srgbClr val="000000"/>
                </a:solidFill>
                <a:latin typeface="Calibri"/>
              </a:rPr>
              <a:t>Credere in Allah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it-IT" sz="2400">
                <a:solidFill>
                  <a:srgbClr val="000000"/>
                </a:solidFill>
                <a:latin typeface="Calibri"/>
              </a:rPr>
              <a:t>Pregare 5 volte al giorno verso la Mecca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it-IT" sz="2400">
                <a:solidFill>
                  <a:srgbClr val="000000"/>
                </a:solidFill>
                <a:latin typeface="Calibri"/>
              </a:rPr>
              <a:t>Digiunare durante il mese di Ramadan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it-IT" sz="2400">
                <a:solidFill>
                  <a:srgbClr val="000000"/>
                </a:solidFill>
                <a:latin typeface="Calibri"/>
              </a:rPr>
              <a:t>Fare l’elemosina ai poveri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it-IT" sz="2400">
                <a:solidFill>
                  <a:srgbClr val="000000"/>
                </a:solidFill>
                <a:latin typeface="Calibri"/>
              </a:rPr>
              <a:t>Andare in pellegrinaggio a La Mecca almeno una volta nella vita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(4:3)</PresentationFormat>
  <Slides>20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revision>3</cp:revision>
  <dcterms:modified xsi:type="dcterms:W3CDTF">2020-04-27T14:31:51Z</dcterms:modified>
</cp:coreProperties>
</file>