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7" r:id="rId5"/>
    <p:sldId id="259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99" r:id="rId16"/>
    <p:sldId id="270" r:id="rId17"/>
    <p:sldId id="307" r:id="rId18"/>
    <p:sldId id="302" r:id="rId19"/>
    <p:sldId id="303" r:id="rId20"/>
    <p:sldId id="304" r:id="rId21"/>
    <p:sldId id="305" r:id="rId22"/>
    <p:sldId id="272" r:id="rId23"/>
    <p:sldId id="290" r:id="rId24"/>
    <p:sldId id="298" r:id="rId25"/>
    <p:sldId id="291" r:id="rId26"/>
    <p:sldId id="295" r:id="rId27"/>
    <p:sldId id="274" r:id="rId28"/>
    <p:sldId id="276" r:id="rId29"/>
    <p:sldId id="282" r:id="rId30"/>
    <p:sldId id="283" r:id="rId31"/>
    <p:sldId id="284" r:id="rId32"/>
    <p:sldId id="285" r:id="rId33"/>
    <p:sldId id="286" r:id="rId34"/>
    <p:sldId id="287" r:id="rId35"/>
    <p:sldId id="306" r:id="rId36"/>
    <p:sldId id="278" r:id="rId37"/>
    <p:sldId id="294" r:id="rId38"/>
    <p:sldId id="279" r:id="rId39"/>
    <p:sldId id="292" r:id="rId40"/>
    <p:sldId id="280" r:id="rId41"/>
    <p:sldId id="281" r:id="rId42"/>
    <p:sldId id="293" r:id="rId43"/>
    <p:sldId id="308" r:id="rId44"/>
    <p:sldId id="310" r:id="rId45"/>
    <p:sldId id="311" r:id="rId4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titolo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 title="scalloped circle"/>
          <p:cNvSpPr/>
          <p:nvPr/>
        </p:nvSpPr>
        <p:spPr bwMode="auto">
          <a:xfrm>
            <a:off x="2063115" y="630937"/>
            <a:ext cx="5230368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 anchor="t"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08892" y="6375679"/>
            <a:ext cx="1747292" cy="348462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249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414" y="6375679"/>
            <a:ext cx="1747292" cy="345796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3" name="Rectangle 12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6133503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6085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0768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7782402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Intestazione sezion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6"/>
          <p:cNvSpPr/>
          <p:nvPr/>
        </p:nvSpPr>
        <p:spPr bwMode="auto">
          <a:xfrm>
            <a:off x="0" y="0"/>
            <a:ext cx="2110979" cy="6858000"/>
          </a:xfrm>
          <a:custGeom>
            <a:avLst/>
            <a:gdLst/>
            <a:ahLst/>
            <a:cxnLst/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>
            <a:normAutofit/>
          </a:bodyPr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410" y="6375679"/>
            <a:ext cx="1120460" cy="348462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98" y="6375679"/>
            <a:ext cx="3086100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825" y="6375679"/>
            <a:ext cx="1115675" cy="345796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6" name="Freeform 11"/>
          <p:cNvSpPr/>
          <p:nvPr/>
        </p:nvSpPr>
        <p:spPr bwMode="auto">
          <a:xfrm>
            <a:off x="655786" y="0"/>
            <a:ext cx="1234679" cy="6858000"/>
          </a:xfrm>
          <a:custGeom>
            <a:avLst/>
            <a:gdLst/>
            <a:ahLst/>
            <a:cxnLst/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</p:sp>
      <p:grpSp>
        <p:nvGrpSpPr>
          <p:cNvPr id="7" name="Group 6" title="left scallop shape"/>
          <p:cNvGrpSpPr/>
          <p:nvPr/>
        </p:nvGrpSpPr>
        <p:grpSpPr>
          <a:xfrm>
            <a:off x="0" y="0"/>
            <a:ext cx="2110979" cy="6858000"/>
            <a:chOff x="0" y="0"/>
            <a:chExt cx="2110979" cy="6858000"/>
          </a:xfrm>
        </p:grpSpPr>
        <p:sp>
          <p:nvSpPr>
            <p:cNvPr id="9" name="Freeform 8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0" name="Freeform 11" title="left scallop inline"/>
            <p:cNvSpPr/>
            <p:nvPr/>
          </p:nvSpPr>
          <p:spPr bwMode="auto">
            <a:xfrm>
              <a:off x="655786" y="0"/>
              <a:ext cx="1234679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34578204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8247272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39796136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08701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647079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3789" y="6375679"/>
            <a:ext cx="925016" cy="348462"/>
          </a:xfrm>
        </p:spPr>
        <p:txBody>
          <a:bodyPr/>
          <a:lstStyle/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261" y="6375679"/>
            <a:ext cx="924342" cy="345796"/>
          </a:xfrm>
        </p:spPr>
        <p:txBody>
          <a:bodyPr/>
          <a:lstStyle/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35017318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696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11" name="Freeform 11" title="right scallop background shape"/>
          <p:cNvSpPr/>
          <p:nvPr/>
        </p:nvSpPr>
        <p:spPr bwMode="auto">
          <a:xfrm>
            <a:off x="5542359" y="0"/>
            <a:ext cx="3601641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12" name="Rectangle 11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>
            <a:normAutofit/>
          </a:bodyPr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Modifica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4463" y="6375679"/>
            <a:ext cx="924342" cy="348462"/>
          </a:xfrm>
        </p:spPr>
        <p:txBody>
          <a:bodyPr/>
          <a:lstStyle/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716" y="6375679"/>
            <a:ext cx="2611634" cy="345796"/>
          </a:xfrm>
        </p:spPr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153" y="6375679"/>
            <a:ext cx="947460" cy="345796"/>
          </a:xfrm>
        </p:spPr>
        <p:txBody>
          <a:bodyPr/>
          <a:lstStyle/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3" name="Rectangle 12" title="left edge border"/>
          <p:cNvSpPr/>
          <p:nvPr/>
        </p:nvSpPr>
        <p:spPr>
          <a:xfrm>
            <a:off x="0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98932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758" y="382385"/>
            <a:ext cx="7633742" cy="149213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it-IT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38758" y="2286002"/>
            <a:ext cx="7633742" cy="359359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Modifica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758" y="6375679"/>
            <a:ext cx="1747292" cy="3484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ACA820C-0ABC-4E1E-B714-BFD5C9A827C7}" type="datetimeFigureOut">
              <a:rPr lang="it-IT" smtClean="0"/>
              <a:pPr/>
              <a:t>27/04/2020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75679"/>
            <a:ext cx="3086100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1" y="6375679"/>
            <a:ext cx="2114549" cy="3457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45EEA8BE-AEBF-4EBD-BEE4-89891AAFABC8}" type="slidenum">
              <a:rPr lang="it-IT" smtClean="0"/>
              <a:pPr/>
              <a:t>‹N›</a:t>
            </a:fld>
            <a:endParaRPr lang="it-IT"/>
          </a:p>
        </p:txBody>
      </p:sp>
      <p:sp>
        <p:nvSpPr>
          <p:cNvPr id="12" name="Rectangle 11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402" y="0"/>
            <a:ext cx="21259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Freeform 5"/>
          <p:cNvSpPr/>
          <p:nvPr/>
        </p:nvSpPr>
        <p:spPr bwMode="auto">
          <a:xfrm>
            <a:off x="1" y="0"/>
            <a:ext cx="679090" cy="6858000"/>
          </a:xfrm>
          <a:custGeom>
            <a:avLst/>
            <a:gdLst/>
            <a:ahLst/>
            <a:cxnLst/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</p:spPr>
      </p:sp>
    </p:spTree>
    <p:extLst>
      <p:ext uri="{BB962C8B-B14F-4D97-AF65-F5344CB8AC3E}">
        <p14:creationId xmlns:p14="http://schemas.microsoft.com/office/powerpoint/2010/main" val="8636461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5100" kern="1200" cap="all" spc="15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792">
          <p15:clr>
            <a:srgbClr val="F26B43"/>
          </p15:clr>
        </p15:guide>
        <p15:guide id="2" pos="7200">
          <p15:clr>
            <a:srgbClr val="F26B43"/>
          </p15:clr>
        </p15:guide>
        <p15:guide id="0" pos="594">
          <p15:clr>
            <a:srgbClr val="F26B43"/>
          </p15:clr>
        </p15:guide>
        <p15:guide id="3" pos="5400">
          <p15:clr>
            <a:srgbClr val="F26B43"/>
          </p15:clr>
        </p15:guide>
        <p15:guide id="4" orient="horz" pos="4008">
          <p15:clr>
            <a:srgbClr val="F26B43"/>
          </p15:clr>
        </p15:guide>
        <p15:guide id="5" orient="horz" pos="1440">
          <p15:clr>
            <a:srgbClr val="F26B43"/>
          </p15:clr>
        </p15:guide>
        <p15:guide id="6" orient="horz" pos="3720">
          <p15:clr>
            <a:srgbClr val="F26B43"/>
          </p15:clr>
        </p15:guide>
        <p15:guide id="7" orient="horz" pos="2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9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9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9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9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9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9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9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9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9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9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20 NOVEMBRE</a:t>
            </a:r>
            <a:br>
              <a:rPr lang="it-IT" dirty="0"/>
            </a:br>
            <a:r>
              <a:rPr lang="it-IT" dirty="0"/>
              <a:t>GIORNATA MONDIALE </a:t>
            </a:r>
            <a:br>
              <a:rPr lang="it-IT" dirty="0"/>
            </a:br>
            <a:r>
              <a:rPr lang="it-IT" dirty="0"/>
              <a:t>DEI DIRITTI DELL’INFANZIA</a:t>
            </a:r>
            <a:br>
              <a:rPr lang="it-IT" dirty="0"/>
            </a:br>
            <a:endParaRPr lang="it-IT" dirty="0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assoc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770" r="18770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ART. 15 DIRITTO ALLA LIBERTA’ </a:t>
            </a:r>
            <a:r>
              <a:rPr lang="it-IT" dirty="0" err="1"/>
              <a:t>DI</a:t>
            </a:r>
            <a:r>
              <a:rPr lang="it-IT" dirty="0"/>
              <a:t> ASSOCIAZIONE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riconoscono i diritti del fanciullo alla libertà di associazione e alla libertà di riunirsi pacificamente”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inform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780" r="9780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17 DIRITTO ALL’INFORMAZIONE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vigilano </a:t>
            </a:r>
            <a:r>
              <a:rPr lang="it-IT" sz="2000" dirty="0" err="1"/>
              <a:t>affinchè</a:t>
            </a:r>
            <a:r>
              <a:rPr lang="it-IT" sz="2000" dirty="0"/>
              <a:t> il fanciullo possa accedere ad una </a:t>
            </a:r>
            <a:r>
              <a:rPr lang="it-IT" sz="2000" dirty="0" err="1"/>
              <a:t>informazione…finalizzate</a:t>
            </a:r>
            <a:r>
              <a:rPr lang="it-IT" sz="2000" dirty="0"/>
              <a:t> a promuovere il suo benessere sociale, spirituale e morale e la sua salute ..”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adozion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1288" r="11288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20 DIRITTO AD ESSERE ADOTTATO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“Il fanciullo ha diritto a protezione..per mezzo dell’affidamento familiare, dell’adozione o del collocamento in adeguati istituti per l’infanzia”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disabili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7299" r="37299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ART. 23  DIRITTO ALLE PARI OPPORTUNITA’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“I fanciulli mentalmente o fisicamente handicappati devono condurre una vita piena e </a:t>
            </a:r>
            <a:r>
              <a:rPr lang="it-IT" sz="2000" dirty="0" err="1"/>
              <a:t>dignitosa…</a:t>
            </a:r>
            <a:r>
              <a:rPr lang="it-IT" sz="2000" dirty="0"/>
              <a:t>”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alute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814" r="23814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24  DIRITTO ALLA SALUTE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riconoscono il diritto al miglior stato di salute possibile ed all’accesso a tali servizi”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alute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2991" r="22991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Ogni giorno nel mondo muoiono più di 100 bambini a causa della malnutrizione che porta malattie,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o della mancanza di farmaci per curare anche le malattie più comuni. 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icurezz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9874" r="19874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 26   DIRITTO ALLA SICUREZZA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riconoscono ad ogni fanciullo il diritto di beneficiare della sicurezza </a:t>
            </a:r>
            <a:r>
              <a:rPr lang="it-IT" sz="2000" dirty="0" err="1"/>
              <a:t>sociale…</a:t>
            </a:r>
            <a:r>
              <a:rPr lang="it-IT" sz="2000" dirty="0"/>
              <a:t>.”</a:t>
            </a:r>
          </a:p>
          <a:p>
            <a:endParaRPr lang="it-IT" sz="2000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tr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089" r="23089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Si calcola che ogni anno ci siano più di 50 milioni di bambini che vivono in strada, sottoposti ad ogni genere di abusi.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tr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455" r="23455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Si chiamano </a:t>
            </a:r>
            <a:r>
              <a:rPr lang="it-IT" dirty="0" err="1"/>
              <a:t>meninos</a:t>
            </a:r>
            <a:r>
              <a:rPr lang="it-IT" dirty="0"/>
              <a:t> de </a:t>
            </a:r>
            <a:r>
              <a:rPr lang="it-IT" dirty="0" err="1"/>
              <a:t>rua</a:t>
            </a:r>
            <a:r>
              <a:rPr lang="it-IT" dirty="0"/>
              <a:t>  o </a:t>
            </a:r>
            <a:r>
              <a:rPr lang="it-IT" dirty="0" err="1"/>
              <a:t>street</a:t>
            </a:r>
            <a:r>
              <a:rPr lang="it-IT" dirty="0"/>
              <a:t> </a:t>
            </a:r>
            <a:r>
              <a:rPr lang="it-IT" dirty="0" err="1"/>
              <a:t>children</a:t>
            </a:r>
            <a:r>
              <a:rPr lang="it-IT" dirty="0"/>
              <a:t>.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Sono cacciati dalle famiglie che non possono mantenerli oppure se ne vanno spontaneamente a causa della povertà estrema.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tr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9874" r="19874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Spesso vengono trovati morti per le privazioni oppure perché uccisi dagli “squadroni della morte”, sicari a pagamento.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perchè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/>
              <a:t>			Il 20 NOVEMBRE 1989</a:t>
            </a:r>
          </a:p>
          <a:p>
            <a:pPr>
              <a:buNone/>
            </a:pPr>
            <a:r>
              <a:rPr lang="it-IT" dirty="0"/>
              <a:t>	 l’Assemblea Generale dell’ONU adotta la</a:t>
            </a:r>
          </a:p>
          <a:p>
            <a:pPr>
              <a:buNone/>
            </a:pPr>
            <a:r>
              <a:rPr lang="it-IT" sz="4000" dirty="0"/>
              <a:t>	CONVENZIONE INTERNAZIONALE</a:t>
            </a:r>
          </a:p>
          <a:p>
            <a:pPr>
              <a:buNone/>
            </a:pPr>
            <a:r>
              <a:rPr lang="it-IT" sz="4000" dirty="0"/>
              <a:t>		 DEI DIRITTI DELL’INFANZIA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tr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9050" r="19050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Per non sentire la fame spesso sniffano colla che li rende handicappati.  Molti “spariscono” misteriosamente per il commercio illegale di organi umani.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tr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30079" r="30079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Nell’</a:t>
            </a:r>
            <a:r>
              <a:rPr lang="it-IT" sz="1800" b="1" dirty="0" err="1"/>
              <a:t>europa</a:t>
            </a:r>
            <a:r>
              <a:rPr lang="it-IT" sz="1800" b="1" dirty="0"/>
              <a:t> dell’est vivono nelle fogne sotto le strade.</a:t>
            </a: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immagine 7" descr="fame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8603" r="28603"/>
          <a:stretch>
            <a:fillRect/>
          </a:stretch>
        </p:blipFill>
        <p:spPr/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27  DIRITTO </a:t>
            </a:r>
            <a:r>
              <a:rPr lang="it-IT" dirty="0" err="1"/>
              <a:t>DI</a:t>
            </a:r>
            <a:r>
              <a:rPr lang="it-IT" dirty="0"/>
              <a:t> ESSERE NUTRITO</a:t>
            </a:r>
          </a:p>
        </p:txBody>
      </p:sp>
      <p:sp>
        <p:nvSpPr>
          <p:cNvPr id="7" name="Segnaposto testo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riconoscono il diritto ad un livello di vita sufficiente per consentire il suo sviluppo fisico, mentale, spirituale, morale e sociale”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fame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4379" r="24379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Oggi nel mondo ci sono più di 3 milioni di bambini all’anno che muoiono di denutrizione o a causa delle malattie che ne conseguono.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fame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579" r="9579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Basterebbe solo l’equivalente del consumo di gelato dei paesi europei in un anno per risolvere il problema della fame del mondo.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cuola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235" r="23235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28  DIRITTO ALLO STUDIO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riconoscono il diritto del fanciullo all’</a:t>
            </a:r>
            <a:r>
              <a:rPr lang="it-IT" sz="2000" dirty="0" err="1"/>
              <a:t>educazione…</a:t>
            </a:r>
            <a:r>
              <a:rPr lang="it-IT" sz="2000" dirty="0"/>
              <a:t>.”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scuol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9812" r="19812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600 milioni di bambini nel mondo non hanno accesso all’istruzione primaria ( 70 % sono femmine)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immagine 7" descr="nogioc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160" b="9160"/>
          <a:stretch>
            <a:fillRect/>
          </a:stretch>
        </p:blipFill>
        <p:spPr/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ART. 31   DIRITTO AL RIPOSO ED AL TEMPO LIBERO</a:t>
            </a:r>
          </a:p>
        </p:txBody>
      </p:sp>
      <p:sp>
        <p:nvSpPr>
          <p:cNvPr id="7" name="Segnaposto testo 6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riconoscono al fanciullo il diritto al riposo ed al tempo libero, a dedicarsi al gioco e ad attività ricreative proprie della sua </a:t>
            </a:r>
            <a:r>
              <a:rPr lang="it-IT" sz="2000" dirty="0" err="1"/>
              <a:t>età…</a:t>
            </a:r>
            <a:r>
              <a:rPr lang="it-IT" sz="2000" dirty="0"/>
              <a:t>.”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lav2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4144" r="24144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32  DIRITTO A NON ESSERE SFRUTTATO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riconoscono il diritto del fanciullo di essere protetto contro lo sfruttamento economico e di non essere costretto  ad alcun lavoro che comporti </a:t>
            </a:r>
            <a:r>
              <a:rPr lang="it-IT" sz="2000" dirty="0" err="1"/>
              <a:t>rischi…</a:t>
            </a:r>
            <a:r>
              <a:rPr lang="it-IT" sz="2000" dirty="0"/>
              <a:t>.” </a:t>
            </a: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Segnaposto immagine 7" descr="lav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530" r="21530"/>
          <a:stretch>
            <a:fillRect/>
          </a:stretch>
        </p:blipFill>
        <p:spPr/>
      </p:pic>
      <p:sp>
        <p:nvSpPr>
          <p:cNvPr id="5" name="Titolo 4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 </a:t>
            </a:r>
          </a:p>
        </p:txBody>
      </p:sp>
      <p:sp>
        <p:nvSpPr>
          <p:cNvPr id="7" name="Segnaposto testo 6"/>
          <p:cNvSpPr>
            <a:spLocks noGrp="1"/>
          </p:cNvSpPr>
          <p:nvPr>
            <p:ph type="body" sz="half" idx="2"/>
          </p:nvPr>
        </p:nvSpPr>
        <p:spPr>
          <a:xfrm>
            <a:off x="1763688" y="5445224"/>
            <a:ext cx="5486400" cy="804862"/>
          </a:xfrm>
        </p:spPr>
        <p:txBody>
          <a:bodyPr>
            <a:normAutofit/>
          </a:bodyPr>
          <a:lstStyle/>
          <a:p>
            <a:r>
              <a:rPr lang="it-IT" sz="1800" b="1" dirty="0"/>
              <a:t> Nel mondo ci sono oggi più di 800 milioni di bambini che lavorano come schiavi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/>
              <a:t>	191 STATI NEL MONDO hanno poi ratificato nella loro legislazione la convenzione.</a:t>
            </a:r>
          </a:p>
          <a:p>
            <a:pPr>
              <a:buNone/>
            </a:pPr>
            <a:endParaRPr lang="it-IT" dirty="0"/>
          </a:p>
          <a:p>
            <a:pPr>
              <a:buNone/>
            </a:pPr>
            <a:r>
              <a:rPr lang="it-IT" dirty="0"/>
              <a:t>	Gli unici stati che non l’hanno ratificata sono:</a:t>
            </a:r>
          </a:p>
          <a:p>
            <a:pPr>
              <a:buNone/>
            </a:pPr>
            <a:r>
              <a:rPr lang="it-IT" dirty="0"/>
              <a:t>			      Somalia e Stati Uniti</a:t>
            </a: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lav3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478" r="23478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60 % nei paesi asiatici, 30 % in Africa, 10 % nel resto del mondo</a:t>
            </a:r>
          </a:p>
          <a:p>
            <a:endParaRPr lang="it-IT" sz="1800" b="1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lav4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5021" r="25021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it-IT" b="1" dirty="0"/>
              <a:t>Lavorano in miniere, nelle piantagioni, nel settore tessile, come schiavi domestici, per la produzione ed il traffico di stupefacenti</a:t>
            </a:r>
            <a:endParaRPr lang="it-IT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lav5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9597" b="9597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Spesso sono comprati dalle famiglie con l’inganno, lavorano senza alcun guadagno e con turni massacranti.</a:t>
            </a:r>
          </a:p>
          <a:p>
            <a:endParaRPr lang="it-IT" sz="1800" b="1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lav6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9874" r="19874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Spesso si ammalano e muoiono a causa delle privazioni.</a:t>
            </a:r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lav7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7965" r="27965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Spesso diventano bambini di strada.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iqbal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780" r="9780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Questo è </a:t>
            </a:r>
            <a:r>
              <a:rPr lang="it-IT" dirty="0" err="1"/>
              <a:t>Iqbal</a:t>
            </a:r>
            <a:r>
              <a:rPr lang="it-IT" dirty="0"/>
              <a:t> </a:t>
            </a:r>
            <a:r>
              <a:rPr lang="it-IT" dirty="0" err="1"/>
              <a:t>Masih</a:t>
            </a:r>
            <a:r>
              <a:rPr lang="it-IT" dirty="0"/>
              <a:t> venduto a 4 anni dalla famiglia ad un commerciante di tappeti, sfruttato fino  a 12 anni.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E’ scappato, è diventato  testimonial della lotta contro lo sfruttamento dei bambini, è stato ucciso a 13 anni dalla mafia dei tappeti indiana che lo temeva. </a:t>
            </a: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prost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9835" r="19835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ART. 34  DIRITTO AD ESSERE PROTETTO DALLO SFRUTTAMENTO SESSUALE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si impegnano a proteggere il fanciullo contro ogni forma di sfruttamento sessuale e di violenza  sessuale”</a:t>
            </a:r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image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9780" r="9780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Circa 1 milione di bambini all’anno sono introdotti nel commercio sessuale e della pornografia.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Comprati o rapiti dai villaggi fin dai 4-5 anni, muoiono spesso prima di diventare adulti per malattie genitali, Aids, aborti frequenti, consumo di droghe.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tratt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235" r="23235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ART. 35 DIRITTO AD ESSERE PROTETTO DALLA TRATTA DEI BAMBINI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adottano ogni adeguato provvedimento per impedire il rapimento, la vendita o la tratta di fanciulli”</a:t>
            </a:r>
          </a:p>
        </p:txBody>
      </p:sp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tratta1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8718" r="18718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Si stima che il 60 % delle adozioni dai paesi poveri siano illegali.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>
              <a:buNone/>
            </a:pPr>
            <a:endParaRPr lang="it-IT" dirty="0"/>
          </a:p>
          <a:p>
            <a:pPr lvl="1">
              <a:buNone/>
            </a:pPr>
            <a:r>
              <a:rPr lang="it-IT" sz="3200" dirty="0"/>
              <a:t>L’Italia ha ratificato la convenzione sui diritti dei minori </a:t>
            </a:r>
          </a:p>
          <a:p>
            <a:pPr>
              <a:buNone/>
            </a:pPr>
            <a:r>
              <a:rPr lang="it-IT" dirty="0"/>
              <a:t>		il  27 maggio 1991 con la legge </a:t>
            </a:r>
            <a:r>
              <a:rPr lang="it-IT" dirty="0" err="1"/>
              <a:t>nr</a:t>
            </a:r>
            <a:r>
              <a:rPr lang="it-IT" dirty="0"/>
              <a:t>. 176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detenzione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9874" r="19874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ART. 37 DIRITTO AD ESSERE PROTETTO DALLA TORTURA O DALLA PENA </a:t>
            </a:r>
            <a:r>
              <a:rPr lang="it-IT" dirty="0" err="1"/>
              <a:t>DI</a:t>
            </a:r>
            <a:r>
              <a:rPr lang="it-IT" dirty="0"/>
              <a:t> MORTE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vigilano </a:t>
            </a:r>
            <a:r>
              <a:rPr lang="it-IT" sz="2000" dirty="0" err="1"/>
              <a:t>affinchè</a:t>
            </a:r>
            <a:r>
              <a:rPr lang="it-IT" sz="2000" dirty="0"/>
              <a:t> nessun fanciullo sia sottoposto a tortura o a pene crudeli o alla pena capitale”</a:t>
            </a:r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bambini-soldat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9890" r="29890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ART. 39  DIRITTO AD ESSERE PROTETTO DALLA GUERRA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si astengono dall’arruolare nelle forze armate ogni persona che non abbia raggiunto l’età di 15 anni”</a:t>
            </a:r>
          </a:p>
        </p:txBody>
      </p:sp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bambini-soldat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3211" r="23211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Attualmente 500 mila bambini/e stanno combattendo in 41 paesi, arruolati già a 5-6 anni e drogati. 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1800" b="1" dirty="0"/>
              <a:t>Dal 2001 al 2010 più di 2 milioni di bambini sono stati uccisi in guerra ed 8 milioni </a:t>
            </a:r>
            <a:r>
              <a:rPr lang="it-IT" sz="1800" b="1"/>
              <a:t>resi invalidi. </a:t>
            </a:r>
          </a:p>
        </p:txBody>
      </p:sp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mineantiuomo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150" r="21150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b="1" dirty="0"/>
              <a:t>Circa 300 mila bambini all’anno rimangono mutilati dalle mine antiuomo. </a:t>
            </a:r>
          </a:p>
        </p:txBody>
      </p:sp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olo 9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it-IT" dirty="0"/>
              <a:t>Il più grande produttore di mine antiuomo è stata l’Italia fino al 1991, </a:t>
            </a:r>
            <a:r>
              <a:rPr lang="it-IT" dirty="0" err="1"/>
              <a:t>finchè</a:t>
            </a:r>
            <a:r>
              <a:rPr lang="it-IT" dirty="0"/>
              <a:t> una legge impose la chiusura delle fabbriche.</a:t>
            </a:r>
            <a:br>
              <a:rPr lang="it-IT" dirty="0"/>
            </a:br>
            <a:r>
              <a:rPr lang="it-IT" dirty="0"/>
              <a:t>Questo fu reso possibile soprattutto grazie all’ azione di organismi umanitari come </a:t>
            </a:r>
            <a:r>
              <a:rPr lang="it-IT" dirty="0" err="1"/>
              <a:t>Emergency</a:t>
            </a:r>
            <a:r>
              <a:rPr lang="it-IT" dirty="0"/>
              <a:t>.</a:t>
            </a:r>
          </a:p>
        </p:txBody>
      </p:sp>
      <p:sp>
        <p:nvSpPr>
          <p:cNvPr id="11" name="Sottotitolo 10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it-IT"/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olo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it-IT" sz="2800" b="1" dirty="0"/>
              <a:t>UNICEF</a:t>
            </a:r>
            <a:r>
              <a:rPr lang="it-IT" sz="2800" dirty="0"/>
              <a:t> = organizzazione fondata nel 1946 dagli stati appartenenti all’ONU che si occupa delle condizioni di vita dell’infanzia e dell’adolescenza.</a:t>
            </a:r>
          </a:p>
        </p:txBody>
      </p:sp>
      <p:sp>
        <p:nvSpPr>
          <p:cNvPr id="5" name="Sottotitolo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it-IT" b="1" dirty="0"/>
              <a:t>SAVE THE CHILDREN = organizzazione internazionale indipendente per la difesa e la promozione dei diritti dei bambini</a:t>
            </a:r>
          </a:p>
          <a:p>
            <a:endParaRPr lang="it-IT" b="1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it-IT" dirty="0"/>
              <a:t>	I DIRITTI  ESPRESSI NELLA CONVENZIONE </a:t>
            </a:r>
          </a:p>
          <a:p>
            <a:pPr>
              <a:buNone/>
            </a:pPr>
            <a:r>
              <a:rPr lang="it-IT" dirty="0"/>
              <a:t>				 SONO 41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Segnaposto immagine 6" descr="vita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19873" r="19873"/>
          <a:stretch>
            <a:fillRect/>
          </a:stretch>
        </p:blipFill>
        <p:spPr/>
      </p:pic>
      <p:sp>
        <p:nvSpPr>
          <p:cNvPr id="4" name="Titolo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/>
              <a:t>ART. 6   DIRITTO ALLA VITA</a:t>
            </a:r>
          </a:p>
        </p:txBody>
      </p:sp>
      <p:sp>
        <p:nvSpPr>
          <p:cNvPr id="6" name="Segnaposto testo 5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400" dirty="0"/>
              <a:t>“Gli Stati parti riconoscono che ogni fanciullo ha un diritto inerente alla vita”</a:t>
            </a:r>
          </a:p>
          <a:p>
            <a:endParaRPr lang="it-IT" sz="24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nazion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2117" r="22117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7    DIRITTO AD AVERE UNA NAZIONALITA’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“Il fanciullo è registrato immediatamente al momento della sua nascita e da allora ha diritto ad un nome, ad acquisire una </a:t>
            </a:r>
            <a:r>
              <a:rPr lang="it-IT" sz="2000" dirty="0" err="1"/>
              <a:t>cittadinanza…</a:t>
            </a:r>
            <a:r>
              <a:rPr lang="it-IT" sz="2000" dirty="0"/>
              <a:t>”</a:t>
            </a:r>
          </a:p>
          <a:p>
            <a:endParaRPr lang="it-IT" sz="20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espress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l="21444" r="21444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/>
              <a:t>ART. 13  DIRITTO ALLA LIBERTA’ </a:t>
            </a:r>
            <a:r>
              <a:rPr lang="it-IT" dirty="0" err="1"/>
              <a:t>DI</a:t>
            </a:r>
            <a:r>
              <a:rPr lang="it-IT" dirty="0"/>
              <a:t> ESPRESSIONE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“Il fanciullo ha diritto di ricercare, ricevere e divulgare informazioni ed idee di ogni </a:t>
            </a:r>
            <a:r>
              <a:rPr lang="it-IT" sz="2000" dirty="0" err="1"/>
              <a:t>specie…</a:t>
            </a:r>
            <a:r>
              <a:rPr lang="it-IT" sz="2000" dirty="0"/>
              <a:t>”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Segnaposto immagine 4" descr="relig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3620" b="3620"/>
          <a:stretch>
            <a:fillRect/>
          </a:stretch>
        </p:blipFill>
        <p:spPr/>
      </p:pic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it-IT" dirty="0"/>
            </a:br>
            <a:br>
              <a:rPr lang="it-IT" dirty="0"/>
            </a:br>
            <a:r>
              <a:rPr lang="it-IT" dirty="0"/>
              <a:t>ART. 14   DIRITTO ALLA RELIGIONE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it-IT" sz="2000" dirty="0"/>
              <a:t>“Gli Stati parti rispettano il diritto del fanciullo alla libertà di pensiero, di coscienza e di religione”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Badge">
  <a:themeElements>
    <a:clrScheme name="Badge">
      <a:dk1>
        <a:sysClr val="windowText" lastClr="000000"/>
      </a:dk1>
      <a:lt1>
        <a:sysClr val="window" lastClr="FFFFFF"/>
      </a:lt1>
      <a:dk2>
        <a:srgbClr val="2A1A00"/>
      </a:dk2>
      <a:lt2>
        <a:srgbClr val="F3F3F2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adge" id="{71A07785-5930-41D4-9A83-E23602B48E98}" vid="{771EA782-DFA6-45B1-AEA3-661F1715B31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Badge</Template>
  <TotalTime>267</TotalTime>
  <Words>1043</Words>
  <Application>Microsoft Office PowerPoint</Application>
  <PresentationFormat>Presentazione su schermo (4:3)</PresentationFormat>
  <Paragraphs>80</Paragraphs>
  <Slides>45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45</vt:i4>
      </vt:variant>
    </vt:vector>
  </HeadingPairs>
  <TitlesOfParts>
    <vt:vector size="46" baseType="lpstr">
      <vt:lpstr>Badge</vt:lpstr>
      <vt:lpstr>20 NOVEMBRE GIORNATA MONDIALE  DEI DIRITTI DELL’INFANZIA </vt:lpstr>
      <vt:lpstr>perchè</vt:lpstr>
      <vt:lpstr>Presentazione standard di PowerPoint</vt:lpstr>
      <vt:lpstr>Presentazione standard di PowerPoint</vt:lpstr>
      <vt:lpstr>Presentazione standard di PowerPoint</vt:lpstr>
      <vt:lpstr>ART. 6   DIRITTO ALLA VITA</vt:lpstr>
      <vt:lpstr>ART. 7    DIRITTO AD AVERE UNA NAZIONALITA’</vt:lpstr>
      <vt:lpstr>ART. 13  DIRITTO ALLA LIBERTA’ DI ESPRESSIONE</vt:lpstr>
      <vt:lpstr>  ART. 14   DIRITTO ALLA RELIGIONE</vt:lpstr>
      <vt:lpstr>ART. 15 DIRITTO ALLA LIBERTA’ DI ASSOCIAZIONE</vt:lpstr>
      <vt:lpstr>ART. 17 DIRITTO ALL’INFORMAZIONE</vt:lpstr>
      <vt:lpstr>ART. 20 DIRITTO AD ESSERE ADOTTATO</vt:lpstr>
      <vt:lpstr>ART. 23  DIRITTO ALLE PARI OPPORTUNITA’</vt:lpstr>
      <vt:lpstr>ART. 24  DIRITTO ALLA SALUTE</vt:lpstr>
      <vt:lpstr>Ogni giorno nel mondo muoiono più di 100 bambini a causa della malnutrizione che porta malattie,</vt:lpstr>
      <vt:lpstr>ART.  26   DIRITTO ALLA SICUREZZA</vt:lpstr>
      <vt:lpstr>Presentazione standard di PowerPoint</vt:lpstr>
      <vt:lpstr>Si chiamano meninos de rua  o street children.</vt:lpstr>
      <vt:lpstr>Presentazione standard di PowerPoint</vt:lpstr>
      <vt:lpstr>Presentazione standard di PowerPoint</vt:lpstr>
      <vt:lpstr>Presentazione standard di PowerPoint</vt:lpstr>
      <vt:lpstr>ART. 27  DIRITTO DI ESSERE NUTRITO</vt:lpstr>
      <vt:lpstr>Presentazione standard di PowerPoint</vt:lpstr>
      <vt:lpstr>Presentazione standard di PowerPoint</vt:lpstr>
      <vt:lpstr>ART. 28  DIRITTO ALLO STUDIO</vt:lpstr>
      <vt:lpstr>Presentazione standard di PowerPoint</vt:lpstr>
      <vt:lpstr>ART. 31   DIRITTO AL RIPOSO ED AL TEMPO LIBERO</vt:lpstr>
      <vt:lpstr>ART. 32  DIRITTO A NON ESSERE SFRUTTATO</vt:lpstr>
      <vt:lpstr> 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Questo è Iqbal Masih venduto a 4 anni dalla famiglia ad un commerciante di tappeti, sfruttato fino  a 12 anni.</vt:lpstr>
      <vt:lpstr>ART. 34  DIRITTO AD ESSERE PROTETTO DALLO SFRUTTAMENTO SESSUALE</vt:lpstr>
      <vt:lpstr>Circa 1 milione di bambini all’anno sono introdotti nel commercio sessuale e della pornografia.</vt:lpstr>
      <vt:lpstr>ART. 35 DIRITTO AD ESSERE PROTETTO DALLA TRATTA DEI BAMBINI</vt:lpstr>
      <vt:lpstr>Presentazione standard di PowerPoint</vt:lpstr>
      <vt:lpstr>ART. 37 DIRITTO AD ESSERE PROTETTO DALLA TORTURA O DALLA PENA DI MORTE</vt:lpstr>
      <vt:lpstr>ART. 39  DIRITTO AD ESSERE PROTETTO DALLA GUERRA</vt:lpstr>
      <vt:lpstr>Attualmente 500 mila bambini/e stanno combattendo in 41 paesi, arruolati già a 5-6 anni e drogati. </vt:lpstr>
      <vt:lpstr>Presentazione standard di PowerPoint</vt:lpstr>
      <vt:lpstr>Il più grande produttore di mine antiuomo è stata l’Italia fino al 1991, finchè una legge impose la chiusura delle fabbriche. Questo fu reso possibile soprattutto grazie all’ azione di organismi umanitari come Emergency.</vt:lpstr>
      <vt:lpstr>UNICEF = organizzazione fondata nel 1946 dagli stati appartenenti all’ONU che si occupa delle condizioni di vita dell’infanzia e dell’adolescenza.</vt:lpstr>
    </vt:vector>
  </TitlesOfParts>
  <Company>Hewlett-Packard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20 NOVEMBRE GIORNATA MONDIALE  DEI DIRITTI DELL’INFANZIA</dc:title>
  <dc:creator>Olivo-Tiziana</dc:creator>
  <cp:lastModifiedBy>Utente Windows</cp:lastModifiedBy>
  <cp:revision>37</cp:revision>
  <dcterms:created xsi:type="dcterms:W3CDTF">2013-10-02T20:37:17Z</dcterms:created>
  <dcterms:modified xsi:type="dcterms:W3CDTF">2020-04-27T14:05:54Z</dcterms:modified>
</cp:coreProperties>
</file>