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63" r:id="rId4"/>
    <p:sldId id="260" r:id="rId5"/>
    <p:sldId id="262" r:id="rId6"/>
    <p:sldId id="258" r:id="rId7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16" autoAdjust="0"/>
  </p:normalViewPr>
  <p:slideViewPr>
    <p:cSldViewPr snapToGrid="0">
      <p:cViewPr varScale="1">
        <p:scale>
          <a:sx n="63" d="100"/>
          <a:sy n="63" d="100"/>
        </p:scale>
        <p:origin x="-114" y="-4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9117D2-0935-421F-92C4-A69911B8BE8A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10ED631-FEA0-4715-8606-BFD4BCA913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AAEDBD-2853-46EA-9EC9-1350102E7F4E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F5CC7F-7730-4235-8CFB-8F1A2D6A60E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1C57EF-2C3E-4D06-BFD9-5575782E1F1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64B7F7-5783-4B02-B81D-98CF9DE3DAAF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5B0D97-EB63-4C90-8E6B-671E464582B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E24789-5F29-4079-AA74-3D0B2169D95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B5BAC-3131-4108-890A-11F23094CC10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4FB2-64E4-4103-9C76-8101808ECB2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7B4E7-56FD-4396-AACF-272BD552DB69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18DBA-DC95-424A-8EDC-9CAEA7FB00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DCB9-D16A-4AEC-85FD-AC32A81BF024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6E32-9F4D-46AA-ABCF-2A615B0AE5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88FD-72A8-47EA-9EBE-67EA797C6DA7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6EFC8-12D7-40DF-82D3-76EA99F4E4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1CF57-E5B4-4E0F-BFCD-B70F3BEEB21B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82EB8-9EBD-4C42-AA61-4BDF690D5B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B3FB-B385-46B2-A19C-D9D061C110EB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C29D-B5E8-47AF-AC08-16844C0116B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A91E-87D5-443C-8476-F88A5AE7CFFF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32580-A31A-4C59-9632-D2787350F23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73847-DFFF-48DC-ABB3-0912A9F006AD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17CA8-E0CC-41DB-9A19-907B894555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82F11-4D3F-4B3A-AE86-900413FA2DC4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6F7F8-AE11-400C-81B8-741D2B643C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327EE-D2F5-47C9-91AE-38565F00BB7A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B9F5C-8571-4C71-B683-07E3FE53B0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CA36B-E4C1-4E90-96EC-6103D65F1E22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E6CD8-C808-41B3-BB18-5A02EBD797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D752A7-5174-45EB-B2BD-1DEE5B45FC3A}" type="datetimeFigureOut">
              <a:rPr lang="de-DE"/>
              <a:pPr>
                <a:defRPr/>
              </a:pPr>
              <a:t>13.11.2013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F1FDF3-A6DF-49F7-8EF1-2056819767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de.wikipedia.org/w/index.php?title=Datei:Flag_of_Kosovo.svg&amp;filetimestamp=20100828184016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052513"/>
          </a:xfr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b="1" dirty="0" smtClean="0">
                <a:solidFill>
                  <a:schemeClr val="tx1"/>
                </a:solidFill>
              </a:rPr>
              <a:t>Einwanderung in Südtirol 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7" name="Segnaposto contenuto 10"/>
          <p:cNvSpPr txBox="1">
            <a:spLocks/>
          </p:cNvSpPr>
          <p:nvPr/>
        </p:nvSpPr>
        <p:spPr>
          <a:xfrm>
            <a:off x="4800600" y="1412875"/>
            <a:ext cx="3743325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96000" y="6381750"/>
            <a:ext cx="4464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Immigrazione Dossier Statistico UNAR/IDOS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70000" y="1412875"/>
            <a:ext cx="9490075" cy="4764088"/>
          </a:xfrm>
        </p:spPr>
        <p:txBody>
          <a:bodyPr rtlCol="0">
            <a:normAutofit fontScale="85000" lnSpcReduction="20000"/>
          </a:bodyPr>
          <a:lstStyle/>
          <a:p>
            <a:pPr marL="0" indent="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000" b="1" dirty="0" smtClean="0">
                <a:solidFill>
                  <a:schemeClr val="accent3">
                    <a:lumMod val="50000"/>
                  </a:schemeClr>
                </a:solidFill>
              </a:rPr>
              <a:t>50.000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regulär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anwesende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Ausländer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/-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innen</a:t>
            </a:r>
            <a:r>
              <a:rPr lang="it-IT" sz="4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b="1" dirty="0" err="1">
                <a:solidFill>
                  <a:schemeClr val="accent3">
                    <a:lumMod val="50000"/>
                  </a:schemeClr>
                </a:solidFill>
              </a:rPr>
              <a:t>Schätzung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</a:rPr>
              <a:t> Dossier Statistico Caritas e </a:t>
            </a:r>
            <a:r>
              <a:rPr lang="it-IT" sz="2000" b="1" dirty="0" err="1">
                <a:solidFill>
                  <a:schemeClr val="accent3">
                    <a:lumMod val="50000"/>
                  </a:schemeClr>
                </a:solidFill>
              </a:rPr>
              <a:t>Migrantes</a:t>
            </a:r>
            <a:endParaRPr lang="it-IT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000" b="1" dirty="0" smtClean="0">
                <a:solidFill>
                  <a:schemeClr val="accent3">
                    <a:lumMod val="50000"/>
                  </a:schemeClr>
                </a:solidFill>
              </a:rPr>
              <a:t>42.522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ansässige</a:t>
            </a:r>
            <a:r>
              <a:rPr lang="it-IT" sz="3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600" b="1" dirty="0" err="1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it-IT" sz="4000" b="1" dirty="0" err="1">
                <a:solidFill>
                  <a:schemeClr val="accent3">
                    <a:lumMod val="50000"/>
                  </a:schemeClr>
                </a:solidFill>
              </a:rPr>
              <a:t>usländer</a:t>
            </a:r>
            <a:r>
              <a:rPr lang="it-IT" sz="4000" b="1" dirty="0">
                <a:solidFill>
                  <a:schemeClr val="accent3">
                    <a:lumMod val="50000"/>
                  </a:schemeClr>
                </a:solidFill>
              </a:rPr>
              <a:t>/-</a:t>
            </a:r>
            <a:r>
              <a:rPr lang="it-IT" sz="4000" b="1" dirty="0" err="1">
                <a:solidFill>
                  <a:schemeClr val="accent3">
                    <a:lumMod val="50000"/>
                  </a:schemeClr>
                </a:solidFill>
              </a:rPr>
              <a:t>innen</a:t>
            </a:r>
            <a:endParaRPr lang="it-IT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b="1" dirty="0" err="1">
                <a:solidFill>
                  <a:schemeClr val="accent3">
                    <a:lumMod val="50000"/>
                  </a:schemeClr>
                </a:solidFill>
              </a:rPr>
              <a:t>Daten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b="1" dirty="0" err="1">
                <a:solidFill>
                  <a:schemeClr val="accent3">
                    <a:lumMod val="50000"/>
                  </a:schemeClr>
                </a:solidFill>
              </a:rPr>
              <a:t>Astat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b="1" dirty="0" err="1">
                <a:solidFill>
                  <a:schemeClr val="accent3">
                    <a:lumMod val="50000"/>
                  </a:schemeClr>
                </a:solidFill>
              </a:rPr>
              <a:t>am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</a:rPr>
              <a:t>31.12.2012 </a:t>
            </a:r>
          </a:p>
          <a:p>
            <a:pPr marL="0" indent="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3300" b="1" dirty="0" smtClean="0">
                <a:solidFill>
                  <a:schemeClr val="accent3">
                    <a:lumMod val="50000"/>
                  </a:schemeClr>
                </a:solidFill>
              </a:rPr>
              <a:t>15% </a:t>
            </a:r>
            <a:r>
              <a:rPr lang="it-IT" sz="3300" b="1" dirty="0" err="1" smtClean="0">
                <a:solidFill>
                  <a:schemeClr val="accent3">
                    <a:lumMod val="50000"/>
                  </a:schemeClr>
                </a:solidFill>
              </a:rPr>
              <a:t>davon</a:t>
            </a:r>
            <a:r>
              <a:rPr lang="it-IT" sz="33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300" b="1" dirty="0" err="1" smtClean="0">
                <a:solidFill>
                  <a:schemeClr val="accent3">
                    <a:lumMod val="50000"/>
                  </a:schemeClr>
                </a:solidFill>
              </a:rPr>
              <a:t>sind</a:t>
            </a:r>
            <a:r>
              <a:rPr lang="it-IT" sz="33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300" b="1" dirty="0" err="1" smtClean="0">
                <a:solidFill>
                  <a:schemeClr val="accent3">
                    <a:lumMod val="50000"/>
                  </a:schemeClr>
                </a:solidFill>
              </a:rPr>
              <a:t>im</a:t>
            </a:r>
            <a:r>
              <a:rPr lang="it-IT" sz="33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300" b="1" dirty="0" err="1" smtClean="0">
                <a:solidFill>
                  <a:schemeClr val="accent3">
                    <a:lumMod val="50000"/>
                  </a:schemeClr>
                </a:solidFill>
              </a:rPr>
              <a:t>Inland</a:t>
            </a:r>
            <a:r>
              <a:rPr lang="it-IT" sz="33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300" b="1" dirty="0" err="1" smtClean="0">
                <a:solidFill>
                  <a:schemeClr val="accent3">
                    <a:lumMod val="50000"/>
                  </a:schemeClr>
                </a:solidFill>
              </a:rPr>
              <a:t>geboren</a:t>
            </a:r>
            <a:endParaRPr lang="it-IT" sz="33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1" indent="0" algn="ctr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4000" b="1" dirty="0" smtClean="0">
                <a:solidFill>
                  <a:schemeClr val="accent3">
                    <a:lumMod val="50000"/>
                  </a:schemeClr>
                </a:solidFill>
              </a:rPr>
              <a:t> 8,3 % der Südtiroler Bevölkerung </a:t>
            </a:r>
          </a:p>
          <a:p>
            <a:pPr marL="457200" lvl="1" indent="-457200" algn="ctr" fontAlgn="auto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de-DE" sz="2800" b="1" dirty="0" smtClean="0">
                <a:solidFill>
                  <a:schemeClr val="accent3">
                    <a:lumMod val="50000"/>
                  </a:schemeClr>
                </a:solidFill>
              </a:rPr>
              <a:t>der gesamtstaatliche Durchschnitt 7,4</a:t>
            </a:r>
          </a:p>
          <a:p>
            <a:pPr marL="0" lvl="1" indent="0" algn="ctr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000" b="1" dirty="0" smtClean="0">
                <a:solidFill>
                  <a:schemeClr val="accent3">
                    <a:lumMod val="50000"/>
                  </a:schemeClr>
                </a:solidFill>
              </a:rPr>
              <a:t>35.000 </a:t>
            </a: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</a:rPr>
              <a:t>regulär </a:t>
            </a:r>
            <a:r>
              <a:rPr lang="it-IT" sz="3600" b="1" dirty="0" err="1" smtClean="0">
                <a:solidFill>
                  <a:schemeClr val="accent3">
                    <a:lumMod val="50000"/>
                  </a:schemeClr>
                </a:solidFill>
              </a:rPr>
              <a:t>anwesende</a:t>
            </a: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600" b="1" dirty="0" err="1" smtClean="0">
                <a:solidFill>
                  <a:schemeClr val="accent3">
                    <a:lumMod val="50000"/>
                  </a:schemeClr>
                </a:solidFill>
              </a:rPr>
              <a:t>Nicht-EU</a:t>
            </a: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3600" b="1" dirty="0" err="1" smtClean="0">
                <a:solidFill>
                  <a:schemeClr val="accent3">
                    <a:lumMod val="50000"/>
                  </a:schemeClr>
                </a:solidFill>
              </a:rPr>
              <a:t>Bürger</a:t>
            </a:r>
            <a:r>
              <a:rPr lang="it-IT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1" indent="-457200" algn="ctr" fontAlgn="auto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27,7 %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davon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Minderjährige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457200" lvl="1" indent="-457200" algn="ctr" fontAlgn="auto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73,1%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davon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mit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unbefristeter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Aufenthaltsgenehmigung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0" lvl="1" indent="0" algn="ctr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b="1" dirty="0" err="1" smtClean="0">
                <a:solidFill>
                  <a:schemeClr val="accent3">
                    <a:lumMod val="50000"/>
                  </a:schemeClr>
                </a:solidFill>
              </a:rPr>
              <a:t>Daten</a:t>
            </a:r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3">
                    <a:lumMod val="50000"/>
                  </a:schemeClr>
                </a:solidFill>
              </a:rPr>
              <a:t>Innenministerium</a:t>
            </a:r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</a:rPr>
              <a:t> 01.01.2013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1%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der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in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Italien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ansässigen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Ausländer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it-IT" sz="2800" b="1" dirty="0" err="1" smtClean="0">
                <a:solidFill>
                  <a:schemeClr val="accent3">
                    <a:lumMod val="50000"/>
                  </a:schemeClr>
                </a:solidFill>
              </a:rPr>
              <a:t>-innen</a:t>
            </a:r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pic>
        <p:nvPicPr>
          <p:cNvPr id="1434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6350"/>
            <a:ext cx="611188" cy="76517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1524000" y="-20638"/>
            <a:ext cx="9144000" cy="949326"/>
          </a:xfrm>
          <a:prstGeom prst="rect">
            <a:avLst/>
          </a:prstGeo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400" b="1" dirty="0" err="1">
                <a:solidFill>
                  <a:schemeClr val="tx1"/>
                </a:solidFill>
              </a:rPr>
              <a:t>Nationalitäten</a:t>
            </a:r>
            <a:r>
              <a:rPr lang="it-IT" sz="4400" b="1" dirty="0">
                <a:solidFill>
                  <a:schemeClr val="tx1"/>
                </a:solidFill>
              </a:rPr>
              <a:t> in </a:t>
            </a:r>
            <a:r>
              <a:rPr lang="it-IT" sz="4400" b="1" dirty="0" err="1">
                <a:solidFill>
                  <a:schemeClr val="tx1"/>
                </a:solidFill>
              </a:rPr>
              <a:t>Südtirol</a:t>
            </a:r>
            <a:r>
              <a:rPr lang="it-IT" sz="4400" b="1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1638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611188" cy="76517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5" name="Rectangle 1030"/>
          <p:cNvSpPr>
            <a:spLocks noChangeArrowheads="1"/>
          </p:cNvSpPr>
          <p:nvPr/>
        </p:nvSpPr>
        <p:spPr bwMode="auto">
          <a:xfrm>
            <a:off x="3187700" y="1031875"/>
            <a:ext cx="7162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Albanien 	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12,2 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Deutschland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10,0 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Marokko 	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7,9 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Pakistan	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7,1 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Rumänien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	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5,5%</a:t>
            </a:r>
            <a:endParaRPr lang="de-DE" sz="3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Mazedonien	   5,4%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Slowakei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	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4,8 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Kosovo		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4,7 </a:t>
            </a: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	</a:t>
            </a:r>
            <a:endParaRPr lang="de-DE" sz="3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" name="Immagine 15" descr="albania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2525" y="1206500"/>
            <a:ext cx="4572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2688" y="1673225"/>
            <a:ext cx="431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3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52688" y="2206625"/>
            <a:ext cx="4318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3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52688" y="2693988"/>
            <a:ext cx="431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35" descr="800px-Flag_of_Macedoni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52688" y="3622675"/>
            <a:ext cx="47942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3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52688" y="31543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03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452688" y="4075113"/>
            <a:ext cx="457200" cy="304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</p:pic>
      <p:pic>
        <p:nvPicPr>
          <p:cNvPr id="16" name="Picture 17" descr="Flagge des Kosovo">
            <a:hlinkClick r:id="rId11" tooltip="Flagge des Kosovo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441575" y="4622800"/>
            <a:ext cx="4905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3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351088" y="5661025"/>
            <a:ext cx="452437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olo 1"/>
          <p:cNvSpPr txBox="1">
            <a:spLocks/>
          </p:cNvSpPr>
          <p:nvPr/>
        </p:nvSpPr>
        <p:spPr>
          <a:xfrm>
            <a:off x="1955800" y="5632450"/>
            <a:ext cx="8135938" cy="720725"/>
          </a:xfrm>
          <a:prstGeom prst="rect">
            <a:avLst/>
          </a:prstGeo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tx1"/>
                </a:solidFill>
              </a:rPr>
              <a:t>136 </a:t>
            </a:r>
            <a:r>
              <a:rPr lang="it-IT" sz="3200" b="1" dirty="0" err="1">
                <a:solidFill>
                  <a:schemeClr val="tx1"/>
                </a:solidFill>
              </a:rPr>
              <a:t>verschiedene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Nationaitäten</a:t>
            </a:r>
            <a:endParaRPr lang="it-IT" sz="3200" b="1" dirty="0">
              <a:solidFill>
                <a:schemeClr val="tx1"/>
              </a:solidFill>
            </a:endParaRPr>
          </a:p>
        </p:txBody>
      </p:sp>
      <p:sp>
        <p:nvSpPr>
          <p:cNvPr id="18" name="CasellaDiTesto 5"/>
          <p:cNvSpPr txBox="1"/>
          <p:nvPr/>
        </p:nvSpPr>
        <p:spPr>
          <a:xfrm>
            <a:off x="6096000" y="6381750"/>
            <a:ext cx="4464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Immigrazione Dossier Statistico UNAR/IDOS</a:t>
            </a:r>
          </a:p>
        </p:txBody>
      </p:sp>
      <p:sp>
        <p:nvSpPr>
          <p:cNvPr id="20" name="Titolo 1"/>
          <p:cNvSpPr txBox="1">
            <a:spLocks/>
          </p:cNvSpPr>
          <p:nvPr/>
        </p:nvSpPr>
        <p:spPr>
          <a:xfrm>
            <a:off x="7821613" y="2130425"/>
            <a:ext cx="3292475" cy="1149350"/>
          </a:xfrm>
          <a:prstGeom prst="rect">
            <a:avLst/>
          </a:prstGeo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tx1"/>
                </a:solidFill>
              </a:rPr>
              <a:t>52,8% </a:t>
            </a:r>
            <a:r>
              <a:rPr lang="it-IT" sz="3200" b="1" dirty="0" err="1">
                <a:solidFill>
                  <a:schemeClr val="tx1"/>
                </a:solidFill>
              </a:rPr>
              <a:t>Frauen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tx1"/>
                </a:solidFill>
              </a:rPr>
              <a:t>47,2% </a:t>
            </a:r>
            <a:r>
              <a:rPr lang="it-IT" sz="3200" b="1" dirty="0" err="1">
                <a:solidFill>
                  <a:schemeClr val="tx1"/>
                </a:solidFill>
              </a:rPr>
              <a:t>Männer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endParaRPr lang="it-IT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1524000" y="-20638"/>
            <a:ext cx="9144000" cy="949326"/>
          </a:xfrm>
          <a:prstGeom prst="rect">
            <a:avLst/>
          </a:prstGeo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400" b="1" dirty="0" err="1">
                <a:solidFill>
                  <a:schemeClr val="tx1"/>
                </a:solidFill>
              </a:rPr>
              <a:t>Gemeinden</a:t>
            </a:r>
            <a:r>
              <a:rPr lang="it-IT" sz="4400" b="1" dirty="0">
                <a:solidFill>
                  <a:schemeClr val="tx1"/>
                </a:solidFill>
              </a:rPr>
              <a:t>  </a:t>
            </a:r>
            <a:endParaRPr lang="it-IT" sz="4400" b="1" dirty="0">
              <a:solidFill>
                <a:schemeClr val="tx1"/>
              </a:solidFill>
            </a:endParaRPr>
          </a:p>
        </p:txBody>
      </p:sp>
      <p:pic>
        <p:nvPicPr>
          <p:cNvPr id="1843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611188" cy="76517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5" name="Rectangle 1030"/>
          <p:cNvSpPr>
            <a:spLocks noChangeArrowheads="1"/>
          </p:cNvSpPr>
          <p:nvPr/>
        </p:nvSpPr>
        <p:spPr bwMode="auto">
          <a:xfrm>
            <a:off x="3187700" y="1031875"/>
            <a:ext cx="71628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Bozen 		13.979	13,5 %  32,8%</a:t>
            </a: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Meran 		   5.442	14,4 %</a:t>
            </a: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Brixen 		   1.954 	  9,3 %</a:t>
            </a: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Bruneck 		   1.462	  9,3 %</a:t>
            </a:r>
          </a:p>
          <a:p>
            <a:endParaRPr lang="de-DE" sz="3200" b="1">
              <a:solidFill>
                <a:srgbClr val="525252"/>
              </a:solidFill>
              <a:latin typeface="Calibri" pitchFamily="34" charset="0"/>
            </a:endParaRP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Franzensfeste       235  	 23,9%</a:t>
            </a: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Salurn 		   761		 21,0 %</a:t>
            </a: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Weidbruck	    32		 15,9 %</a:t>
            </a:r>
          </a:p>
          <a:p>
            <a:r>
              <a:rPr lang="de-DE" sz="3200" b="1">
                <a:solidFill>
                  <a:srgbClr val="525252"/>
                </a:solidFill>
                <a:latin typeface="Calibri" pitchFamily="34" charset="0"/>
              </a:rPr>
              <a:t>	</a:t>
            </a:r>
          </a:p>
        </p:txBody>
      </p:sp>
      <p:pic>
        <p:nvPicPr>
          <p:cNvPr id="17" name="Picture 10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1088" y="5661025"/>
            <a:ext cx="452437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olo 1"/>
          <p:cNvSpPr txBox="1">
            <a:spLocks/>
          </p:cNvSpPr>
          <p:nvPr/>
        </p:nvSpPr>
        <p:spPr>
          <a:xfrm>
            <a:off x="1955800" y="5632450"/>
            <a:ext cx="8135938" cy="720725"/>
          </a:xfrm>
          <a:prstGeom prst="rect">
            <a:avLst/>
          </a:prstGeo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 err="1">
                <a:solidFill>
                  <a:schemeClr val="tx1"/>
                </a:solidFill>
              </a:rPr>
              <a:t>schätzungweise</a:t>
            </a:r>
            <a:r>
              <a:rPr lang="it-IT" sz="3200" b="1" dirty="0">
                <a:solidFill>
                  <a:schemeClr val="tx1"/>
                </a:solidFill>
              </a:rPr>
              <a:t> 35 % </a:t>
            </a:r>
            <a:r>
              <a:rPr lang="it-IT" sz="3200" b="1" dirty="0" err="1">
                <a:solidFill>
                  <a:schemeClr val="tx1"/>
                </a:solidFill>
              </a:rPr>
              <a:t>sind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Muslime</a:t>
            </a:r>
            <a:endParaRPr lang="it-IT" sz="3200" b="1" dirty="0">
              <a:solidFill>
                <a:schemeClr val="tx1"/>
              </a:solidFill>
            </a:endParaRPr>
          </a:p>
        </p:txBody>
      </p:sp>
      <p:sp>
        <p:nvSpPr>
          <p:cNvPr id="18" name="CasellaDiTesto 5"/>
          <p:cNvSpPr txBox="1"/>
          <p:nvPr/>
        </p:nvSpPr>
        <p:spPr>
          <a:xfrm>
            <a:off x="6096000" y="6381750"/>
            <a:ext cx="4464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Immigrazione Dossier Statistico UNAR/IDOS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052513"/>
          </a:xfr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3600" b="1" dirty="0" err="1" smtClean="0">
                <a:solidFill>
                  <a:schemeClr val="tx1"/>
                </a:solidFill>
              </a:rPr>
              <a:t>Ansässige</a:t>
            </a:r>
            <a:r>
              <a:rPr lang="it-IT" sz="3600" b="1" dirty="0" smtClean="0">
                <a:solidFill>
                  <a:schemeClr val="tx1"/>
                </a:solidFill>
              </a:rPr>
              <a:t> </a:t>
            </a:r>
            <a:r>
              <a:rPr lang="it-IT" sz="3600" b="1" dirty="0" err="1" smtClean="0">
                <a:solidFill>
                  <a:schemeClr val="tx1"/>
                </a:solidFill>
              </a:rPr>
              <a:t>ausländische</a:t>
            </a:r>
            <a:r>
              <a:rPr lang="it-IT" sz="3600" b="1" dirty="0" smtClean="0">
                <a:solidFill>
                  <a:schemeClr val="tx1"/>
                </a:solidFill>
              </a:rPr>
              <a:t> </a:t>
            </a:r>
            <a:r>
              <a:rPr lang="it-IT" sz="3600" b="1" dirty="0" err="1" smtClean="0">
                <a:solidFill>
                  <a:schemeClr val="tx1"/>
                </a:solidFill>
              </a:rPr>
              <a:t>Minderjährige</a:t>
            </a:r>
            <a:r>
              <a:rPr lang="it-IT" sz="3600" b="1" dirty="0" smtClean="0">
                <a:solidFill>
                  <a:schemeClr val="tx1"/>
                </a:solidFill>
              </a:rPr>
              <a:t>   </a:t>
            </a:r>
            <a:endParaRPr lang="it-IT" sz="3600" b="1" dirty="0">
              <a:solidFill>
                <a:schemeClr val="tx1"/>
              </a:solidFill>
            </a:endParaRPr>
          </a:p>
        </p:txBody>
      </p:sp>
      <p:sp>
        <p:nvSpPr>
          <p:cNvPr id="7" name="Segnaposto contenuto 10"/>
          <p:cNvSpPr txBox="1">
            <a:spLocks/>
          </p:cNvSpPr>
          <p:nvPr/>
        </p:nvSpPr>
        <p:spPr>
          <a:xfrm>
            <a:off x="4800600" y="1412875"/>
            <a:ext cx="3743325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96000" y="6381750"/>
            <a:ext cx="4464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Immigrazione Dossier Statistico UNAR/IDOS</a:t>
            </a:r>
          </a:p>
        </p:txBody>
      </p:sp>
      <p:pic>
        <p:nvPicPr>
          <p:cNvPr id="2048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6350"/>
            <a:ext cx="611188" cy="76517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pic>
        <p:nvPicPr>
          <p:cNvPr id="20485" name="Grafik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33663" y="1152525"/>
            <a:ext cx="72485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olo 1"/>
          <p:cNvSpPr txBox="1">
            <a:spLocks/>
          </p:cNvSpPr>
          <p:nvPr/>
        </p:nvSpPr>
        <p:spPr>
          <a:xfrm>
            <a:off x="1847850" y="5300663"/>
            <a:ext cx="8820150" cy="1081087"/>
          </a:xfrm>
          <a:prstGeom prst="rect">
            <a:avLst/>
          </a:prstGeo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tx1"/>
                </a:solidFill>
              </a:rPr>
              <a:t>2012 </a:t>
            </a:r>
            <a:r>
              <a:rPr lang="it-IT" sz="3200" b="1" dirty="0" err="1">
                <a:solidFill>
                  <a:schemeClr val="tx1"/>
                </a:solidFill>
              </a:rPr>
              <a:t>sind</a:t>
            </a:r>
            <a:r>
              <a:rPr lang="it-IT" sz="3200" b="1" dirty="0">
                <a:solidFill>
                  <a:schemeClr val="tx1"/>
                </a:solidFill>
              </a:rPr>
              <a:t> 749 </a:t>
            </a:r>
            <a:r>
              <a:rPr lang="it-IT" sz="3200" b="1" dirty="0" err="1">
                <a:solidFill>
                  <a:schemeClr val="tx1"/>
                </a:solidFill>
              </a:rPr>
              <a:t>Neugeborene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mit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ausländischen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Eltern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zur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Welt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r>
              <a:rPr lang="it-IT" sz="3200" b="1" dirty="0" err="1">
                <a:solidFill>
                  <a:schemeClr val="tx1"/>
                </a:solidFill>
              </a:rPr>
              <a:t>gekommen</a:t>
            </a:r>
            <a:r>
              <a:rPr lang="it-IT" sz="3200" b="1" dirty="0">
                <a:solidFill>
                  <a:schemeClr val="tx1"/>
                </a:solidFill>
              </a:rPr>
              <a:t> </a:t>
            </a:r>
            <a:endParaRPr lang="it-IT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052513"/>
          </a:xfr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3600" b="1" dirty="0" err="1" smtClean="0">
                <a:solidFill>
                  <a:schemeClr val="tx1"/>
                </a:solidFill>
              </a:rPr>
              <a:t>Schule</a:t>
            </a:r>
            <a:r>
              <a:rPr lang="it-IT" sz="3600" b="1" dirty="0" smtClean="0">
                <a:solidFill>
                  <a:schemeClr val="tx1"/>
                </a:solidFill>
              </a:rPr>
              <a:t>   </a:t>
            </a:r>
            <a:endParaRPr lang="it-IT" sz="3600" b="1" dirty="0">
              <a:solidFill>
                <a:schemeClr val="tx1"/>
              </a:solidFill>
            </a:endParaRPr>
          </a:p>
        </p:txBody>
      </p:sp>
      <p:sp>
        <p:nvSpPr>
          <p:cNvPr id="7" name="Segnaposto contenuto 10"/>
          <p:cNvSpPr txBox="1">
            <a:spLocks/>
          </p:cNvSpPr>
          <p:nvPr/>
        </p:nvSpPr>
        <p:spPr>
          <a:xfrm>
            <a:off x="4800600" y="1412875"/>
            <a:ext cx="3743325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96000" y="6381750"/>
            <a:ext cx="4464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Immigrazione Dossier Statistico UNAR/IDOS</a:t>
            </a:r>
          </a:p>
        </p:txBody>
      </p:sp>
      <p:pic>
        <p:nvPicPr>
          <p:cNvPr id="2253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6350"/>
            <a:ext cx="611188" cy="76517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2344738" y="1430338"/>
          <a:ext cx="8166100" cy="4722812"/>
        </p:xfrm>
        <a:graphic>
          <a:graphicData uri="http://schemas.openxmlformats.org/drawingml/2006/table">
            <a:tbl>
              <a:tblPr/>
              <a:tblGrid>
                <a:gridCol w="1687404"/>
                <a:gridCol w="667543"/>
                <a:gridCol w="1483432"/>
                <a:gridCol w="1483432"/>
                <a:gridCol w="1483432"/>
                <a:gridCol w="1359811"/>
              </a:tblGrid>
              <a:tr h="481817">
                <a:tc>
                  <a:txBody>
                    <a:bodyPr/>
                    <a:lstStyle/>
                    <a:p>
                      <a:pPr algn="l" fontAlgn="b"/>
                      <a:endParaRPr lang="de-DE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Insgesamt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endParaRPr lang="de-DE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2012/13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2012/13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2012/13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Kindergarten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Grundschule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Mittelschule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Oberschule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817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052513"/>
          </a:xfrm>
          <a:solidFill>
            <a:srgbClr val="FE860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b="1" dirty="0" err="1" smtClean="0">
                <a:solidFill>
                  <a:schemeClr val="tx1"/>
                </a:solidFill>
              </a:rPr>
              <a:t>Ein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Vergleich</a:t>
            </a:r>
            <a:r>
              <a:rPr lang="it-IT" b="1" dirty="0" smtClean="0">
                <a:solidFill>
                  <a:schemeClr val="tx1"/>
                </a:solidFill>
              </a:rPr>
              <a:t>  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7" name="Segnaposto contenuto 10"/>
          <p:cNvSpPr txBox="1">
            <a:spLocks/>
          </p:cNvSpPr>
          <p:nvPr/>
        </p:nvSpPr>
        <p:spPr>
          <a:xfrm>
            <a:off x="4800600" y="1412875"/>
            <a:ext cx="3743325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96000" y="6381750"/>
            <a:ext cx="4464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Immigrazione Dossier Statistico UNAR/IDOS</a:t>
            </a:r>
          </a:p>
        </p:txBody>
      </p:sp>
      <p:pic>
        <p:nvPicPr>
          <p:cNvPr id="2458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6350"/>
            <a:ext cx="611188" cy="76517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9" name="Abgerundetes Rechteck 8"/>
          <p:cNvSpPr/>
          <p:nvPr/>
        </p:nvSpPr>
        <p:spPr>
          <a:xfrm>
            <a:off x="1423988" y="2271713"/>
            <a:ext cx="2468562" cy="687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Durchschnittsalter </a:t>
            </a:r>
            <a:r>
              <a:rPr lang="de-DE" sz="2000" dirty="0"/>
              <a:t>33,6 </a:t>
            </a:r>
            <a:r>
              <a:rPr lang="de-DE" sz="2000" dirty="0"/>
              <a:t>Jahre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8221663" y="2335213"/>
            <a:ext cx="2344737" cy="717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Durchschnittsalter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42,4 </a:t>
            </a:r>
            <a:r>
              <a:rPr lang="de-DE" sz="2000" dirty="0"/>
              <a:t>Jahr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395663" y="2838450"/>
            <a:ext cx="2366962" cy="1038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4,6 % über </a:t>
            </a:r>
            <a:r>
              <a:rPr lang="de-DE" sz="2000" dirty="0"/>
              <a:t>65 Jahre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288088" y="2811463"/>
            <a:ext cx="2382837" cy="1038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19,8 % über 65 Jahre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195388" y="3509963"/>
            <a:ext cx="2344737" cy="993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21 ,8%   Paare mit minderjährigen Kindern</a:t>
            </a:r>
            <a:endParaRPr lang="de-DE" sz="2000" dirty="0"/>
          </a:p>
        </p:txBody>
      </p:sp>
      <p:sp>
        <p:nvSpPr>
          <p:cNvPr id="15" name="Abgerundetes Rechteck 14"/>
          <p:cNvSpPr/>
          <p:nvPr/>
        </p:nvSpPr>
        <p:spPr>
          <a:xfrm>
            <a:off x="8320088" y="3635375"/>
            <a:ext cx="2379662" cy="993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16,7%  Paare mit minderjährigen Kindern</a:t>
            </a:r>
            <a:endParaRPr lang="de-DE" sz="2000" dirty="0"/>
          </a:p>
        </p:txBody>
      </p:sp>
      <p:sp>
        <p:nvSpPr>
          <p:cNvPr id="16" name="Abgerundetes Rechteck 15"/>
          <p:cNvSpPr/>
          <p:nvPr/>
        </p:nvSpPr>
        <p:spPr>
          <a:xfrm>
            <a:off x="4205288" y="1117600"/>
            <a:ext cx="1693862" cy="74771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Ausländer  </a:t>
            </a:r>
            <a:endParaRPr lang="de-DE" sz="2000" dirty="0"/>
          </a:p>
        </p:txBody>
      </p:sp>
      <p:sp>
        <p:nvSpPr>
          <p:cNvPr id="17" name="Abgerundetes Rechteck 16"/>
          <p:cNvSpPr/>
          <p:nvPr/>
        </p:nvSpPr>
        <p:spPr>
          <a:xfrm>
            <a:off x="6302375" y="1101725"/>
            <a:ext cx="1411288" cy="7540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Inländer </a:t>
            </a:r>
            <a:endParaRPr lang="de-DE" sz="2000" dirty="0"/>
          </a:p>
        </p:txBody>
      </p:sp>
      <p:sp>
        <p:nvSpPr>
          <p:cNvPr id="18" name="Abgerundetes Rechteck 17"/>
          <p:cNvSpPr/>
          <p:nvPr/>
        </p:nvSpPr>
        <p:spPr>
          <a:xfrm>
            <a:off x="3403600" y="4403725"/>
            <a:ext cx="2343150" cy="993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Geburtenrate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18,2 ‰</a:t>
            </a:r>
            <a:endParaRPr lang="de-DE" sz="2000" dirty="0"/>
          </a:p>
        </p:txBody>
      </p:sp>
      <p:sp>
        <p:nvSpPr>
          <p:cNvPr id="19" name="Abgerundetes Rechteck 18"/>
          <p:cNvSpPr/>
          <p:nvPr/>
        </p:nvSpPr>
        <p:spPr>
          <a:xfrm>
            <a:off x="6329363" y="4371975"/>
            <a:ext cx="2344737" cy="993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Geburtenrate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10,0 ‰</a:t>
            </a:r>
            <a:endParaRPr lang="de-DE" sz="2000" dirty="0"/>
          </a:p>
        </p:txBody>
      </p:sp>
      <p:sp>
        <p:nvSpPr>
          <p:cNvPr id="20" name="Abgerundetes Rechteck 19"/>
          <p:cNvSpPr/>
          <p:nvPr/>
        </p:nvSpPr>
        <p:spPr>
          <a:xfrm>
            <a:off x="1189038" y="5084763"/>
            <a:ext cx="2716212" cy="141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44,4% der freiwilligen Schwangerschafts-</a:t>
            </a:r>
            <a:r>
              <a:rPr lang="de-DE" sz="2000" dirty="0" err="1"/>
              <a:t>abbrüche</a:t>
            </a:r>
            <a:endParaRPr lang="de-DE" sz="2000" dirty="0"/>
          </a:p>
        </p:txBody>
      </p:sp>
      <p:sp>
        <p:nvSpPr>
          <p:cNvPr id="21" name="Abgerundetes Rechteck 20"/>
          <p:cNvSpPr/>
          <p:nvPr/>
        </p:nvSpPr>
        <p:spPr>
          <a:xfrm>
            <a:off x="8366125" y="4989513"/>
            <a:ext cx="2716213" cy="141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/>
              <a:t>55,6% der freiwilligen Schwangerschafts-</a:t>
            </a:r>
            <a:r>
              <a:rPr lang="de-DE" sz="2000" dirty="0" err="1"/>
              <a:t>abbrüche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240</Words>
  <Application>Microsoft Office PowerPoint</Application>
  <PresentationFormat>Benutzerdefiniert</PresentationFormat>
  <Paragraphs>143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Calibri</vt:lpstr>
      <vt:lpstr>Arial</vt:lpstr>
      <vt:lpstr>Calibri Light</vt:lpstr>
      <vt:lpstr>Wingdings</vt:lpstr>
      <vt:lpstr>Office Theme</vt:lpstr>
      <vt:lpstr>Einwanderung in Südtirol </vt:lpstr>
      <vt:lpstr>Diapositiva 2</vt:lpstr>
      <vt:lpstr>Diapositiva 3</vt:lpstr>
      <vt:lpstr>Ansässige ausländische Minderjährige   </vt:lpstr>
      <vt:lpstr>Schule   </vt:lpstr>
      <vt:lpstr>Ein Vergleich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Einwanderung in Südtirol</dc:title>
  <dc:creator>Matthias Oberbacher</dc:creator>
  <cp:lastModifiedBy>Karin Girotto</cp:lastModifiedBy>
  <cp:revision>28</cp:revision>
  <dcterms:created xsi:type="dcterms:W3CDTF">2013-11-11T08:54:53Z</dcterms:created>
  <dcterms:modified xsi:type="dcterms:W3CDTF">2013-11-13T09:00:37Z</dcterms:modified>
</cp:coreProperties>
</file>