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notesSlides/notesSlide18.xml" ContentType="application/vnd.openxmlformats-officedocument.presentationml.notesSl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5.xml" ContentType="application/vnd.openxmlformats-officedocument.drawingml.chart+xml"/>
  <Override PartName="/ppt/theme/themeOverride3.xml" ContentType="application/vnd.openxmlformats-officedocument.themeOverride+xml"/>
  <Override PartName="/ppt/drawings/drawing2.xml" ContentType="application/vnd.openxmlformats-officedocument.drawingml.chartshapes+xml"/>
  <Override PartName="/ppt/charts/chart6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4.xml" ContentType="application/vnd.openxmlformats-officedocument.themeOverride+xml"/>
  <Override PartName="/ppt/charts/chart7.xml" ContentType="application/vnd.openxmlformats-officedocument.drawingml.chart+xml"/>
  <Override PartName="/ppt/drawings/drawing3.xml" ContentType="application/vnd.openxmlformats-officedocument.drawingml.chartshapes+xml"/>
  <Override PartName="/ppt/charts/chart8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9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4"/>
    <p:sldMasterId id="2147484018" r:id="rId5"/>
  </p:sldMasterIdLst>
  <p:notesMasterIdLst>
    <p:notesMasterId r:id="rId56"/>
  </p:notesMasterIdLst>
  <p:handoutMasterIdLst>
    <p:handoutMasterId r:id="rId57"/>
  </p:handoutMasterIdLst>
  <p:sldIdLst>
    <p:sldId id="291" r:id="rId6"/>
    <p:sldId id="754" r:id="rId7"/>
    <p:sldId id="699" r:id="rId8"/>
    <p:sldId id="769" r:id="rId9"/>
    <p:sldId id="770" r:id="rId10"/>
    <p:sldId id="771" r:id="rId11"/>
    <p:sldId id="732" r:id="rId12"/>
    <p:sldId id="787" r:id="rId13"/>
    <p:sldId id="775" r:id="rId14"/>
    <p:sldId id="776" r:id="rId15"/>
    <p:sldId id="777" r:id="rId16"/>
    <p:sldId id="753" r:id="rId17"/>
    <p:sldId id="779" r:id="rId18"/>
    <p:sldId id="789" r:id="rId19"/>
    <p:sldId id="790" r:id="rId20"/>
    <p:sldId id="791" r:id="rId21"/>
    <p:sldId id="751" r:id="rId22"/>
    <p:sldId id="701" r:id="rId23"/>
    <p:sldId id="706" r:id="rId24"/>
    <p:sldId id="708" r:id="rId25"/>
    <p:sldId id="712" r:id="rId26"/>
    <p:sldId id="713" r:id="rId27"/>
    <p:sldId id="709" r:id="rId28"/>
    <p:sldId id="758" r:id="rId29"/>
    <p:sldId id="735" r:id="rId30"/>
    <p:sldId id="781" r:id="rId31"/>
    <p:sldId id="707" r:id="rId32"/>
    <p:sldId id="782" r:id="rId33"/>
    <p:sldId id="783" r:id="rId34"/>
    <p:sldId id="786" r:id="rId35"/>
    <p:sldId id="710" r:id="rId36"/>
    <p:sldId id="711" r:id="rId37"/>
    <p:sldId id="719" r:id="rId38"/>
    <p:sldId id="759" r:id="rId39"/>
    <p:sldId id="760" r:id="rId40"/>
    <p:sldId id="761" r:id="rId41"/>
    <p:sldId id="762" r:id="rId42"/>
    <p:sldId id="765" r:id="rId43"/>
    <p:sldId id="766" r:id="rId44"/>
    <p:sldId id="767" r:id="rId45"/>
    <p:sldId id="764" r:id="rId46"/>
    <p:sldId id="750" r:id="rId47"/>
    <p:sldId id="686" r:id="rId48"/>
    <p:sldId id="757" r:id="rId49"/>
    <p:sldId id="755" r:id="rId50"/>
    <p:sldId id="774" r:id="rId51"/>
    <p:sldId id="773" r:id="rId52"/>
    <p:sldId id="772" r:id="rId53"/>
    <p:sldId id="729" r:id="rId54"/>
    <p:sldId id="749" r:id="rId55"/>
  </p:sldIdLst>
  <p:sldSz cx="12192000" cy="6858000"/>
  <p:notesSz cx="6808788" cy="9940925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521415D9-36F7-43E2-AB2F-B90AF26B5E84}">
      <p14:sectionLst xmlns:p14="http://schemas.microsoft.com/office/powerpoint/2010/main">
        <p14:section name="Startfolie" id="{C63B1A6D-D55E-45A1-9909-D44DC278D5BE}">
          <p14:sldIdLst>
            <p14:sldId id="291"/>
          </p14:sldIdLst>
        </p14:section>
        <p14:section name="Rückblick deutsche Bildungsdirektion" id="{787F2A3B-6DFE-4E0D-B704-E73B78FEC5DB}">
          <p14:sldIdLst>
            <p14:sldId id="754"/>
            <p14:sldId id="699"/>
            <p14:sldId id="769"/>
            <p14:sldId id="770"/>
            <p14:sldId id="771"/>
          </p14:sldIdLst>
        </p14:section>
        <p14:section name="Rückblick italienische Bildungsdirektion" id="{8854774D-D9F5-48AB-B0EC-3876E3B450BA}">
          <p14:sldIdLst>
            <p14:sldId id="732"/>
            <p14:sldId id="787"/>
            <p14:sldId id="775"/>
            <p14:sldId id="776"/>
            <p14:sldId id="777"/>
          </p14:sldIdLst>
        </p14:section>
        <p14:section name="Rückblick ladinische Bildungsdirektion" id="{BD957CD0-F225-4BD9-AD56-4ECCE3A2EF70}">
          <p14:sldIdLst>
            <p14:sldId id="753"/>
            <p14:sldId id="779"/>
            <p14:sldId id="789"/>
            <p14:sldId id="790"/>
            <p14:sldId id="791"/>
          </p14:sldIdLst>
        </p14:section>
        <p14:section name="Ergebnisse deutsche Bildungsdirektion" id="{8DE62059-4C15-4F3B-997B-F83DF69F424B}">
          <p14:sldIdLst>
            <p14:sldId id="751"/>
            <p14:sldId id="701"/>
            <p14:sldId id="706"/>
            <p14:sldId id="708"/>
            <p14:sldId id="712"/>
            <p14:sldId id="713"/>
            <p14:sldId id="709"/>
            <p14:sldId id="758"/>
          </p14:sldIdLst>
        </p14:section>
        <p14:section name="Ergebnisse italienische Bildungsdirektion" id="{1E631D6C-9DB5-4101-8D2B-FDE4083FE4A9}">
          <p14:sldIdLst>
            <p14:sldId id="735"/>
            <p14:sldId id="781"/>
            <p14:sldId id="707"/>
            <p14:sldId id="782"/>
            <p14:sldId id="783"/>
            <p14:sldId id="786"/>
            <p14:sldId id="710"/>
            <p14:sldId id="711"/>
          </p14:sldIdLst>
        </p14:section>
        <p14:section name="Ergebnisse ladinische Bildungsdirektion" id="{E44D2091-F66E-4B5B-9B89-9568BBFF3550}">
          <p14:sldIdLst>
            <p14:sldId id="719"/>
            <p14:sldId id="759"/>
            <p14:sldId id="760"/>
            <p14:sldId id="761"/>
            <p14:sldId id="762"/>
            <p14:sldId id="765"/>
            <p14:sldId id="766"/>
            <p14:sldId id="767"/>
            <p14:sldId id="764"/>
          </p14:sldIdLst>
        </p14:section>
        <p14:section name="Ausblick deutsche Bildungsdirektion" id="{7F2EB580-A702-4C9D-91FE-8FBC989CF353}">
          <p14:sldIdLst>
            <p14:sldId id="750"/>
            <p14:sldId id="686"/>
            <p14:sldId id="757"/>
          </p14:sldIdLst>
        </p14:section>
        <p14:section name="Ausblick italienische Bildungsdirektion" id="{3287BE1D-A842-42CF-94D0-A60F0AD2E10E}">
          <p14:sldIdLst>
            <p14:sldId id="755"/>
            <p14:sldId id="774"/>
          </p14:sldIdLst>
        </p14:section>
        <p14:section name="Ausblick ladinische Bildungsdirektion" id="{26904391-582E-4DE4-985D-2E1480F7216B}">
          <p14:sldIdLst>
            <p14:sldId id="773"/>
            <p14:sldId id="772"/>
            <p14:sldId id="729"/>
          </p14:sldIdLst>
        </p14:section>
        <p14:section name="Endfolie" id="{C09DDAE2-EBE2-44B7-ACA2-0AEC9E3803E0}">
          <p14:sldIdLst>
            <p14:sldId id="74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8" userDrawn="1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2160" userDrawn="1">
          <p15:clr>
            <a:srgbClr val="A4A3A4"/>
          </p15:clr>
        </p15:guide>
        <p15:guide id="4" orient="horz" pos="4292" userDrawn="1">
          <p15:clr>
            <a:srgbClr val="A4A3A4"/>
          </p15:clr>
        </p15:guide>
        <p15:guide id="5" orient="horz" pos="247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 userDrawn="1">
          <p15:clr>
            <a:srgbClr val="A4A3A4"/>
          </p15:clr>
        </p15:guide>
        <p15:guide id="2" pos="2145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hnewein, Thomas" initials="" lastIdx="2" clrIdx="0"/>
  <p:cmAuthor id="2" name="Falkensteiner, Sigrun" initials="FS" lastIdx="2" clrIdx="1">
    <p:extLst>
      <p:ext uri="{19B8F6BF-5375-455C-9EA6-DF929625EA0E}">
        <p15:presenceInfo xmlns:p15="http://schemas.microsoft.com/office/powerpoint/2012/main" userId="S::co183@prov.bz::4b934f0f-bf63-48a9-a5b4-a46b42f3fd3c" providerId="AD"/>
      </p:ext>
    </p:extLst>
  </p:cmAuthor>
  <p:cmAuthor id="3" name="Pranter, Caroline" initials="PC" lastIdx="1" clrIdx="2">
    <p:extLst>
      <p:ext uri="{19B8F6BF-5375-455C-9EA6-DF929625EA0E}">
        <p15:presenceInfo xmlns:p15="http://schemas.microsoft.com/office/powerpoint/2012/main" userId="S::pb34875@prov.bz::47cdc8cb-e1c9-46d2-8ff0-22a97e7410c0" providerId="AD"/>
      </p:ext>
    </p:extLst>
  </p:cmAuthor>
  <p:cmAuthor id="4" name="Benischek, Edith" initials="BE" lastIdx="1" clrIdx="3">
    <p:extLst>
      <p:ext uri="{19B8F6BF-5375-455C-9EA6-DF929625EA0E}">
        <p15:presenceInfo xmlns:p15="http://schemas.microsoft.com/office/powerpoint/2012/main" userId="S::ex5238@prov.bz::29a4c64f-3aca-4e15-8ed3-56bcdf4f39b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8080"/>
    <a:srgbClr val="CD0E16"/>
    <a:srgbClr val="E1E3EF"/>
    <a:srgbClr val="FDFDF3"/>
    <a:srgbClr val="BD0000"/>
    <a:srgbClr val="C00000"/>
    <a:srgbClr val="FEFBF2"/>
    <a:srgbClr val="E50004"/>
    <a:srgbClr val="FF0505"/>
    <a:srgbClr val="CB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DE25B82-A0B8-46BA-BBA0-1225F3D873CE}" v="1255" dt="2021-07-12T10:36:28.898"/>
    <p1510:client id="{7065975D-9B1B-4F07-8EB5-A8F97265CD02}" v="94" dt="2021-07-11T19:19:31.52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Helle Formatvorlage 3 - Akz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A107856-5554-42FB-B03E-39F5DBC370BA}" styleName="Mittlere Formatvorlage 4 - Akz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DA37D80-6434-44D0-A028-1B22A696006F}" styleName="Helle Formatvorlage 3 - Akz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F1AB2-1976-4502-BF36-3FF5EA218861}" styleName="Mittlere Formatvorlage 4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Mittlere Formatvorlage 4 - Akz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100" d="100"/>
          <a:sy n="100" d="100"/>
        </p:scale>
        <p:origin x="270" y="90"/>
      </p:cViewPr>
      <p:guideLst>
        <p:guide orient="horz" pos="28"/>
        <p:guide pos="3840"/>
        <p:guide orient="horz" pos="2160"/>
        <p:guide orient="horz" pos="4292"/>
        <p:guide orient="horz" pos="247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6" d="100"/>
          <a:sy n="66" d="100"/>
        </p:scale>
        <p:origin x="0" y="0"/>
      </p:cViewPr>
      <p:guideLst>
        <p:guide orient="horz" pos="3132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microsoft.com/office/2015/10/relationships/revisionInfo" Target="revisionInfo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handoutMaster" Target="handoutMasters/handoutMaster1.xml"/><Relationship Id="rId61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P10P195A\Data\prov.bz\Central%20Administration\16\16.5\Data\8_Datenauswertung%20-analysen\8-2%20Erhebungen\Endergebnisse\2021_2020-21\1_Statistik\GR-Pr&#228;sentation_2020-21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\\P10P195A\Data\prov.bz\Central%20Administration\16\16.5\Data\8_Datenauswertung%20-analysen\8-2%20Erhebungen\Endergebnisse\2021_2020-21\1_Statistik\GR-Pr&#228;sentation_2020-21.xlsx" TargetMode="External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P10P195A\Data\prov.bz\Central%20Administration\16\16.5\Data\8_Datenauswertung%20-analysen\8-2%20Erhebungen\Endergebnisse\2021_2020-21\1_Statistik\GR-Pr&#228;sentation_2020-2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2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\\P10P195A\Data\prov.bz\Central%20Administration\16\16.5\Data\8_Datenauswertung%20-analysen\8-2%20Erhebungen\Endergebnisse\2021_2020-21\1_Statistik\GR-Pr&#228;sentation_2020-21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P10P195A\Data\prov.bz\Central%20Administration\16\16.5\Data\8_Datenauswertung%20-analysen\8-2%20Erhebungen\Endergebnisse\2021_2020-21\1_Statistik\GR-Pr&#228;sentation_2020-21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P10P195A\Data\prov.bz\Central%20Administration\16\16.5\Data\8_Datenauswertung%20-analysen\8-2%20Erhebungen\Endergebnisse\2021_2020-21\1_Statistik\GR-Pr&#228;sentation_2020-21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de-DE" sz="2200" b="0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Deutschsprachige Grundschule</a:t>
            </a:r>
          </a:p>
          <a:p>
            <a:pPr>
              <a:defRPr sz="2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de-DE" sz="1600" b="0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(insgesamt </a:t>
            </a:r>
            <a:r>
              <a:rPr lang="de-DE" sz="16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20.300</a:t>
            </a:r>
            <a:r>
              <a:rPr lang="de-DE" sz="1600" b="0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 Schüler*innen)</a:t>
            </a:r>
          </a:p>
        </c:rich>
      </c:tx>
      <c:layout>
        <c:manualLayout>
          <c:xMode val="edge"/>
          <c:yMode val="edge"/>
          <c:x val="0.13831788324865221"/>
          <c:y val="3.0181086519114688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7570109493747713"/>
          <c:y val="0.25553319919517103"/>
          <c:w val="0.61869215345005246"/>
          <c:h val="0.66599597585513082"/>
        </c:manualLayout>
      </c:layout>
      <c:pieChart>
        <c:varyColors val="1"/>
        <c:ser>
          <c:idx val="0"/>
          <c:order val="0"/>
          <c:tx>
            <c:strRef>
              <c:f>'GS-MS'!$A$3</c:f>
              <c:strCache>
                <c:ptCount val="1"/>
                <c:pt idx="0">
                  <c:v>Grundschule</c:v>
                </c:pt>
              </c:strCache>
            </c:strRef>
          </c:tx>
          <c:spPr>
            <a:solidFill>
              <a:srgbClr val="00B0F0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9CC1-4C99-8974-0D4EF6B8B9BC}"/>
              </c:ext>
            </c:extLst>
          </c:dPt>
          <c:dPt>
            <c:idx val="1"/>
            <c:bubble3D val="0"/>
            <c:spPr>
              <a:solidFill>
                <a:schemeClr val="bg2">
                  <a:lumMod val="10000"/>
                </a:schemeClr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9CC1-4C99-8974-0D4EF6B8B9BC}"/>
              </c:ext>
            </c:extLst>
          </c:dPt>
          <c:dLbls>
            <c:dLbl>
              <c:idx val="0"/>
              <c:layout>
                <c:manualLayout>
                  <c:x val="-0.28132871750121402"/>
                  <c:y val="0.11331484972829096"/>
                </c:manualLayout>
              </c:layout>
              <c:numFmt formatCode="0.0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it-I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980163738938209"/>
                      <c:h val="0.1808182427900737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9CC1-4C99-8974-0D4EF6B8B9BC}"/>
                </c:ext>
              </c:extLst>
            </c:dLbl>
            <c:dLbl>
              <c:idx val="1"/>
              <c:layout>
                <c:manualLayout>
                  <c:x val="-1.047165600875876E-2"/>
                  <c:y val="3.8977048738811401E-2"/>
                </c:manualLayout>
              </c:layout>
              <c:numFmt formatCode="0.0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it-I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858496223823041"/>
                      <c:h val="0.2240108024233379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9CC1-4C99-8974-0D4EF6B8B9BC}"/>
                </c:ext>
              </c:extLst>
            </c:dLbl>
            <c:numFmt formatCode="0.00%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it-IT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'GS-MS'!$B$2:$C$2</c:f>
              <c:strCache>
                <c:ptCount val="2"/>
                <c:pt idx="0">
                  <c:v>Versetzte Schüler*innen</c:v>
                </c:pt>
                <c:pt idx="1">
                  <c:v>Nicht versetzte Schüler*innen</c:v>
                </c:pt>
              </c:strCache>
            </c:strRef>
          </c:cat>
          <c:val>
            <c:numRef>
              <c:f>'GS-MS'!$B$3:$C$3</c:f>
              <c:numCache>
                <c:formatCode>General</c:formatCode>
                <c:ptCount val="2"/>
                <c:pt idx="0" formatCode="#,##0">
                  <c:v>20300</c:v>
                </c:pt>
                <c:pt idx="1">
                  <c:v>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CC1-4C99-8974-0D4EF6B8B9BC}"/>
            </c:ext>
          </c:extLst>
        </c:ser>
        <c:ser>
          <c:idx val="1"/>
          <c:order val="1"/>
          <c:tx>
            <c:strRef>
              <c:f>'GS-MS'!$A$3</c:f>
              <c:strCache>
                <c:ptCount val="1"/>
                <c:pt idx="0">
                  <c:v>Grundschule</c:v>
                </c:pt>
              </c:strCache>
            </c:strRef>
          </c:tx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bubble3D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9CC1-4C99-8974-0D4EF6B8B9BC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6-9CC1-4C99-8974-0D4EF6B8B9BC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it-IT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'GS-MS'!$B$2:$C$2</c:f>
              <c:strCache>
                <c:ptCount val="2"/>
                <c:pt idx="0">
                  <c:v>Versetzte Schüler*innen</c:v>
                </c:pt>
                <c:pt idx="1">
                  <c:v>Nicht versetzte Schüler*innen</c:v>
                </c:pt>
              </c:strCache>
            </c:strRef>
          </c:cat>
          <c:val>
            <c:numRef>
              <c:f>'GS-MS'!$B$3:$C$3</c:f>
              <c:numCache>
                <c:formatCode>General</c:formatCode>
                <c:ptCount val="2"/>
                <c:pt idx="0" formatCode="#,##0">
                  <c:v>20300</c:v>
                </c:pt>
                <c:pt idx="1">
                  <c:v>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9CC1-4C99-8974-0D4EF6B8B9BC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240"/>
      </c:pieChart>
      <c:spPr>
        <a:noFill/>
        <a:ln w="25400">
          <a:noFill/>
        </a:ln>
      </c:spPr>
    </c:plotArea>
    <c:plotVisOnly val="1"/>
    <c:dispBlanksAs val="zero"/>
    <c:showDLblsOverMax val="0"/>
  </c:chart>
  <c:spPr>
    <a:solidFill>
      <a:srgbClr val="FFFFFF"/>
    </a:solidFill>
    <a:ln w="6350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it-IT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de-DE" sz="2200" b="0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Deutschsprachige Mittelschule</a:t>
            </a:r>
          </a:p>
          <a:p>
            <a:pPr>
              <a:defRPr sz="2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de-DE" sz="1600" b="0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(insgesamt </a:t>
            </a:r>
            <a:r>
              <a:rPr lang="de-DE" sz="16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12.237</a:t>
            </a:r>
            <a:r>
              <a:rPr lang="de-DE" sz="1600" b="0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 Schüler*innen)</a:t>
            </a:r>
          </a:p>
        </c:rich>
      </c:tx>
      <c:layout>
        <c:manualLayout>
          <c:xMode val="edge"/>
          <c:yMode val="edge"/>
          <c:x val="0.1455223880597015"/>
          <c:y val="3.0120540993154244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7537313432835822"/>
          <c:y val="0.25502058040870595"/>
          <c:w val="0.61940298507462688"/>
          <c:h val="0.66666797398181399"/>
        </c:manualLayout>
      </c:layout>
      <c:pieChart>
        <c:varyColors val="1"/>
        <c:ser>
          <c:idx val="0"/>
          <c:order val="0"/>
          <c:tx>
            <c:strRef>
              <c:f>'GS-MS'!$A$40</c:f>
              <c:strCache>
                <c:ptCount val="1"/>
                <c:pt idx="0">
                  <c:v>Mittelschule</c:v>
                </c:pt>
              </c:strCache>
            </c:strRef>
          </c:tx>
          <c:spPr>
            <a:ln>
              <a:solidFill>
                <a:srgbClr val="000000"/>
              </a:solidFill>
            </a:ln>
          </c:spPr>
          <c:dPt>
            <c:idx val="1"/>
            <c:bubble3D val="0"/>
            <c:spPr>
              <a:solidFill>
                <a:srgbClr val="FFFF00"/>
              </a:solidFill>
              <a:ln>
                <a:solidFill>
                  <a:srgbClr val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6A47-4488-8847-3D9DDE798559}"/>
              </c:ext>
            </c:extLst>
          </c:dPt>
          <c:dLbls>
            <c:dLbl>
              <c:idx val="0"/>
              <c:layout>
                <c:manualLayout>
                  <c:x val="-0.25621890547263682"/>
                  <c:y val="0.13699718672890435"/>
                </c:manualLayout>
              </c:layout>
              <c:numFmt formatCode="0.00%" sourceLinked="0"/>
              <c:spPr>
                <a:noFill/>
                <a:ln w="25400">
                  <a:noFill/>
                </a:ln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40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it-IT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798507462686567"/>
                      <c:h val="0.1530272787757817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6A47-4488-8847-3D9DDE798559}"/>
                </c:ext>
              </c:extLst>
            </c:dLbl>
            <c:dLbl>
              <c:idx val="1"/>
              <c:layout>
                <c:manualLayout>
                  <c:x val="-7.3504810998692698E-4"/>
                  <c:y val="3.5681746232712266E-2"/>
                </c:manualLayout>
              </c:layout>
              <c:numFmt formatCode="0.00%" sourceLinked="0"/>
              <c:spPr>
                <a:noFill/>
                <a:ln w="25400">
                  <a:noFill/>
                </a:ln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40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it-IT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203963853372137"/>
                      <c:h val="0.1733469858117941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6A47-4488-8847-3D9DDE798559}"/>
                </c:ext>
              </c:extLst>
            </c:dLbl>
            <c:numFmt formatCode="0.00%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it-IT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'GS-MS'!$B$39:$C$39</c:f>
              <c:strCache>
                <c:ptCount val="2"/>
                <c:pt idx="0">
                  <c:v>Versetzte Schüler*innen</c:v>
                </c:pt>
                <c:pt idx="1">
                  <c:v>Nicht versetzte Schüler*innen</c:v>
                </c:pt>
              </c:strCache>
            </c:strRef>
          </c:cat>
          <c:val>
            <c:numRef>
              <c:f>'GS-MS'!$B$40:$C$40</c:f>
              <c:numCache>
                <c:formatCode>General</c:formatCode>
                <c:ptCount val="2"/>
                <c:pt idx="0" formatCode="#,##0">
                  <c:v>12237</c:v>
                </c:pt>
                <c:pt idx="1">
                  <c:v>211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A47-4488-8847-3D9DDE798559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240"/>
      </c:pieChart>
      <c:spPr>
        <a:noFill/>
        <a:ln w="25400">
          <a:noFill/>
        </a:ln>
      </c:spPr>
    </c:plotArea>
    <c:plotVisOnly val="1"/>
    <c:dispBlanksAs val="zero"/>
    <c:showDLblsOverMax val="0"/>
  </c:chart>
  <c:spPr>
    <a:solidFill>
      <a:srgbClr val="FFFFFF"/>
    </a:solidFill>
    <a:ln w="6350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it-IT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20"/>
      <c:rotY val="21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8364984087134037"/>
          <c:y val="0.19114910810807106"/>
          <c:w val="0.81544088148401739"/>
          <c:h val="0.57160551508317425"/>
        </c:manualLayout>
      </c:layout>
      <c:pie3D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1-FAC9-4EC6-ACC3-D10BDD4B1048}"/>
              </c:ext>
            </c:extLst>
          </c:dPt>
          <c:dPt>
            <c:idx val="1"/>
            <c:bubble3D val="0"/>
            <c:explosion val="17"/>
            <c:spPr>
              <a:solidFill>
                <a:schemeClr val="accent1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FAC9-4EC6-ACC3-D10BDD4B1048}"/>
              </c:ext>
            </c:extLst>
          </c:dPt>
          <c:dPt>
            <c:idx val="2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FAC9-4EC6-ACC3-D10BDD4B1048}"/>
              </c:ext>
            </c:extLst>
          </c:dPt>
          <c:dPt>
            <c:idx val="3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7-FAC9-4EC6-ACC3-D10BDD4B1048}"/>
              </c:ext>
            </c:extLst>
          </c:dPt>
          <c:dLbls>
            <c:dLbl>
              <c:idx val="0"/>
              <c:layout>
                <c:manualLayout>
                  <c:x val="-0.12628122482922666"/>
                  <c:y val="-9.288122536507197E-2"/>
                </c:manualLayout>
              </c:layout>
              <c:tx>
                <c:rich>
                  <a:bodyPr/>
                  <a:lstStyle/>
                  <a:p>
                    <a:fld id="{3F92EF2B-0E0A-4BB1-A781-EE05A3A5BF85}" type="CATEGORYNAME">
                      <a:rPr lang="de-DE" sz="1400" b="1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[NOME CATEGORIA]</a:t>
                    </a:fld>
                    <a:r>
                      <a:rPr lang="de-DE" sz="1400" baseline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
</a:t>
                    </a:r>
                    <a:fld id="{1725E228-ACC0-433F-BE5F-887C211513E8}" type="PERCENTAGE">
                      <a:rPr lang="de-DE" sz="1400" b="1" baseline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[PERCENTUALE]</a:t>
                    </a:fld>
                    <a:endParaRPr lang="de-DE" sz="1400" baseline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893985642437345"/>
                      <c:h val="0.2481511226179411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FAC9-4EC6-ACC3-D10BDD4B1048}"/>
                </c:ext>
              </c:extLst>
            </c:dLbl>
            <c:dLbl>
              <c:idx val="1"/>
              <c:layout>
                <c:manualLayout>
                  <c:x val="-0.18400080176634714"/>
                  <c:y val="0.11533229715702047"/>
                </c:manualLayout>
              </c:layout>
              <c:tx>
                <c:rich>
                  <a:bodyPr/>
                  <a:lstStyle/>
                  <a:p>
                    <a:fld id="{24BE07B3-A6D1-4FC2-B9C8-72E945012944}" type="CATEGORYNAME">
                      <a:rPr lang="en-US" b="1"/>
                      <a:pPr/>
                      <a:t>[NOME CATEGORIA]</a:t>
                    </a:fld>
                    <a:r>
                      <a:rPr lang="en-US" b="1" baseline="0"/>
                      <a:t>
</a:t>
                    </a:r>
                    <a:fld id="{7F901F30-C27A-44A0-BF36-7A4B25FF0DD1}" type="PERCENTAGE">
                      <a:rPr lang="en-US" b="1" baseline="0"/>
                      <a:pPr/>
                      <a:t>[PERCENTUALE]</a:t>
                    </a:fld>
                    <a:endParaRPr lang="en-US" b="1" baseline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983190107790453"/>
                      <c:h val="0.1524569172491063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FAC9-4EC6-ACC3-D10BDD4B1048}"/>
                </c:ext>
              </c:extLst>
            </c:dLbl>
            <c:dLbl>
              <c:idx val="2"/>
              <c:layout>
                <c:manualLayout>
                  <c:x val="0.29392867482412238"/>
                  <c:y val="0.11167432332632253"/>
                </c:manualLayout>
              </c:layout>
              <c:tx>
                <c:rich>
                  <a:bodyPr/>
                  <a:lstStyle/>
                  <a:p>
                    <a:fld id="{1C0C7AE3-8626-46C4-AA2D-B4BC17D234A1}" type="CATEGORYNAME">
                      <a:rPr lang="en-US" sz="1400" b="1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[NOME CATEGORIA]</a:t>
                    </a:fld>
                    <a:r>
                      <a:rPr lang="en-US" sz="1400" baseline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
</a:t>
                    </a:r>
                    <a:fld id="{74D4F428-54A4-47D4-BD44-E20E90C8F84B}" type="PERCENTAGE">
                      <a:rPr lang="en-US" sz="1400" b="1" baseline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[PERCENTUALE]</a:t>
                    </a:fld>
                    <a:endParaRPr lang="en-US" sz="1400" baseline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837821897545936"/>
                      <c:h val="0.200304019933523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FAC9-4EC6-ACC3-D10BDD4B1048}"/>
                </c:ext>
              </c:extLst>
            </c:dLbl>
            <c:dLbl>
              <c:idx val="3"/>
              <c:layout>
                <c:manualLayout>
                  <c:x val="-5.3747880858920072E-3"/>
                  <c:y val="0.1164486169997981"/>
                </c:manualLayout>
              </c:layout>
              <c:tx>
                <c:rich>
                  <a:bodyPr/>
                  <a:lstStyle/>
                  <a:p>
                    <a:fld id="{0EE299B8-7906-4E7B-BED8-129BECAF1712}" type="CATEGORYNAME">
                      <a:rPr lang="de-DE" sz="1400" b="1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[NOME CATEGORIA]</a:t>
                    </a:fld>
                    <a:r>
                      <a:rPr lang="de-DE" baseline="0"/>
                      <a:t>
</a:t>
                    </a:r>
                    <a:fld id="{9D287EF2-F17B-4124-9E45-CAD7D6F684AE}" type="PERCENTAGE">
                      <a:rPr lang="de-DE" sz="1400" b="1" baseline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[PERCENTUALE]</a:t>
                    </a:fld>
                    <a:endParaRPr lang="de-DE" baseline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485757737502142"/>
                      <c:h val="0.2481511226179411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FAC9-4EC6-ACC3-D10BDD4B1048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it-IT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MSPrüf_Daten!$B$11:$B$14</c:f>
              <c:strCache>
                <c:ptCount val="4"/>
                <c:pt idx="0">
                  <c:v>zur Abschlussprüfung nicht zugelassen</c:v>
                </c:pt>
                <c:pt idx="1">
                  <c:v>Abschlussprüfung bestanden</c:v>
                </c:pt>
                <c:pt idx="2">
                  <c:v>Abschlussprüfung nicht bestanden</c:v>
                </c:pt>
                <c:pt idx="3">
                  <c:v>zur Abschlussprüfung nicht angetreten</c:v>
                </c:pt>
              </c:strCache>
            </c:strRef>
          </c:cat>
          <c:val>
            <c:numRef>
              <c:f>MSPrüf_Daten!$C$11:$C$14</c:f>
              <c:numCache>
                <c:formatCode>#,##0</c:formatCode>
                <c:ptCount val="4"/>
                <c:pt idx="0">
                  <c:v>56</c:v>
                </c:pt>
                <c:pt idx="1">
                  <c:v>4040</c:v>
                </c:pt>
                <c:pt idx="2">
                  <c:v>2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AC9-4EC6-ACC3-D10BDD4B1048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spPr>
    <a:solidFill>
      <a:schemeClr val="bg1"/>
    </a:solidFill>
    <a:ln w="6350">
      <a:noFill/>
    </a:ln>
  </c:spPr>
  <c:txPr>
    <a:bodyPr/>
    <a:lstStyle/>
    <a:p>
      <a:pPr>
        <a:defRPr sz="1075" b="0" i="0" u="none" strike="noStrike" baseline="0">
          <a:solidFill>
            <a:srgbClr val="000000"/>
          </a:solidFill>
          <a:latin typeface="Verdana"/>
          <a:ea typeface="Verdana"/>
          <a:cs typeface="Verdana"/>
        </a:defRPr>
      </a:pPr>
      <a:endParaRPr lang="it-IT"/>
    </a:p>
  </c:txPr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5.070646347703920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28C-48E9-93AB-CE9E70168848}"/>
                </c:ext>
              </c:extLst>
            </c:dLbl>
            <c:dLbl>
              <c:idx val="5"/>
              <c:layout>
                <c:manualLayout>
                  <c:x val="6.760861796938457E-3"/>
                  <c:y val="-1.1344781071807671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28C-48E9-93AB-CE9E7016884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'MS-Bew'!$A$8:$A$13</c:f>
              <c:strCache>
                <c:ptCount val="6"/>
                <c:pt idx="0">
                  <c:v>SECHS</c:v>
                </c:pt>
                <c:pt idx="1">
                  <c:v>SIEBEN</c:v>
                </c:pt>
                <c:pt idx="2">
                  <c:v>ACHT</c:v>
                </c:pt>
                <c:pt idx="3">
                  <c:v>NEUN</c:v>
                </c:pt>
                <c:pt idx="4">
                  <c:v>ZEHN</c:v>
                </c:pt>
                <c:pt idx="5">
                  <c:v>ZEHN MIT AUSZEICHNUNG</c:v>
                </c:pt>
              </c:strCache>
            </c:strRef>
          </c:cat>
          <c:val>
            <c:numRef>
              <c:f>'MS-Bew'!$C$8:$C$13</c:f>
              <c:numCache>
                <c:formatCode>0.00%</c:formatCode>
                <c:ptCount val="6"/>
                <c:pt idx="0">
                  <c:v>8.5148514851485155E-2</c:v>
                </c:pt>
                <c:pt idx="1">
                  <c:v>0.23589108910891088</c:v>
                </c:pt>
                <c:pt idx="2">
                  <c:v>0.28341584158415839</c:v>
                </c:pt>
                <c:pt idx="3">
                  <c:v>0.24158415841584158</c:v>
                </c:pt>
                <c:pt idx="4">
                  <c:v>0.11732673267326732</c:v>
                </c:pt>
                <c:pt idx="5">
                  <c:v>3.6633663366336632E-2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8C-48E9-93AB-CE9E701688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63423200"/>
        <c:axId val="628934008"/>
      </c:barChart>
      <c:catAx>
        <c:axId val="563423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t-IT"/>
          </a:p>
        </c:txPr>
        <c:crossAx val="628934008"/>
        <c:crosses val="autoZero"/>
        <c:auto val="1"/>
        <c:lblAlgn val="ctr"/>
        <c:lblOffset val="100"/>
        <c:noMultiLvlLbl val="0"/>
      </c:catAx>
      <c:valAx>
        <c:axId val="628934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t-IT"/>
          </a:p>
        </c:txPr>
        <c:crossAx val="563423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de-DE" sz="2000">
                <a:solidFill>
                  <a:srgbClr val="FF0000"/>
                </a:solidFill>
              </a:rPr>
              <a:t>Versetzungen, aufgeschobene Gesamtbewertung und </a:t>
            </a:r>
          </a:p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de-DE" sz="2000">
                <a:solidFill>
                  <a:srgbClr val="FF0000"/>
                </a:solidFill>
              </a:rPr>
              <a:t>Nicht-Versetzungen an den deutschsprachigen Oberschulen - 2020/2021    (insgesamt 13.026 Schüler*innen, davon 10.996 versetzt/zugelassen)</a:t>
            </a:r>
          </a:p>
        </c:rich>
      </c:tx>
      <c:layout>
        <c:manualLayout>
          <c:xMode val="edge"/>
          <c:yMode val="edge"/>
          <c:x val="0.11411041678758214"/>
          <c:y val="2.9585808816151502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1779141104294479"/>
          <c:y val="0.38658851583401871"/>
          <c:w val="0.85398773006134965"/>
          <c:h val="0.594416588065472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OS_Schulbewertungen!$B$1</c:f>
              <c:strCache>
                <c:ptCount val="1"/>
                <c:pt idx="0">
                  <c:v>im Juni versetzt</c:v>
                </c:pt>
              </c:strCache>
            </c:strRef>
          </c:tx>
          <c:spPr>
            <a:solidFill>
              <a:srgbClr val="D4E482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2.059481630027088E-2"/>
                  <c:y val="2.3100157735036486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788-475F-8427-CA921AF8293C}"/>
                </c:ext>
              </c:extLst>
            </c:dLbl>
            <c:dLbl>
              <c:idx val="1"/>
              <c:layout>
                <c:manualLayout>
                  <c:x val="3.2533904166421865E-2"/>
                  <c:y val="-6.1720610535860381E-4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788-475F-8427-CA921AF8293C}"/>
                </c:ext>
              </c:extLst>
            </c:dLbl>
            <c:dLbl>
              <c:idx val="2"/>
              <c:layout>
                <c:manualLayout>
                  <c:x val="3.9831146582886758E-2"/>
                  <c:y val="1.7498970802045817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788-475F-8427-CA921AF8293C}"/>
                </c:ext>
              </c:extLst>
            </c:dLbl>
            <c:dLbl>
              <c:idx val="3"/>
              <c:layout>
                <c:manualLayout>
                  <c:x val="3.5970865957653975E-2"/>
                  <c:y val="3.4935527465211891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788-475F-8427-CA921AF8293C}"/>
                </c:ext>
              </c:extLst>
            </c:dLbl>
            <c:dLbl>
              <c:idx val="4"/>
              <c:layout>
                <c:manualLayout>
                  <c:x val="3.4825276423191616E-2"/>
                  <c:y val="5.6613704226746641E-4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788-475F-8427-CA921AF8293C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OS_Schulbewertungen!$A$2:$A$6</c:f>
              <c:strCache>
                <c:ptCount val="5"/>
                <c:pt idx="0">
                  <c:v>1. Klasse</c:v>
                </c:pt>
                <c:pt idx="1">
                  <c:v>2. Klasse</c:v>
                </c:pt>
                <c:pt idx="2">
                  <c:v>3. Klasse</c:v>
                </c:pt>
                <c:pt idx="3">
                  <c:v>4. Klasse</c:v>
                </c:pt>
                <c:pt idx="4">
                  <c:v>5. Klasse</c:v>
                </c:pt>
              </c:strCache>
            </c:strRef>
          </c:cat>
          <c:val>
            <c:numRef>
              <c:f>OS_Schulbewertungen!$B$2:$B$6</c:f>
              <c:numCache>
                <c:formatCode>#,##0</c:formatCode>
                <c:ptCount val="5"/>
                <c:pt idx="0">
                  <c:v>2147</c:v>
                </c:pt>
                <c:pt idx="1">
                  <c:v>2200</c:v>
                </c:pt>
                <c:pt idx="2">
                  <c:v>2096</c:v>
                </c:pt>
                <c:pt idx="3">
                  <c:v>2188</c:v>
                </c:pt>
                <c:pt idx="4">
                  <c:v>2365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788-475F-8427-CA921AF8293C}"/>
            </c:ext>
          </c:extLst>
        </c:ser>
        <c:ser>
          <c:idx val="1"/>
          <c:order val="1"/>
          <c:tx>
            <c:strRef>
              <c:f>OS_Schulbewertungen!$C$1</c:f>
              <c:strCache>
                <c:ptCount val="1"/>
                <c:pt idx="0">
                  <c:v>aufgeschobene Gesamtbewertung</c:v>
                </c:pt>
              </c:strCache>
            </c:strRef>
          </c:tx>
          <c:spPr>
            <a:solidFill>
              <a:srgbClr val="7AD6E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1.2089947495464437E-2"/>
                  <c:y val="4.2824061604119223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788-475F-8427-CA921AF8293C}"/>
                </c:ext>
              </c:extLst>
            </c:dLbl>
            <c:dLbl>
              <c:idx val="1"/>
              <c:layout>
                <c:manualLayout>
                  <c:x val="-3.5633260871133759E-3"/>
                  <c:y val="2.7047843374310176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788-475F-8427-CA921AF8293C}"/>
                </c:ext>
              </c:extLst>
            </c:dLbl>
            <c:dLbl>
              <c:idx val="2"/>
              <c:layout>
                <c:manualLayout>
                  <c:x val="-4.8710221982446456E-3"/>
                  <c:y val="5.0715012228237377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788-475F-8427-CA921AF8293C}"/>
                </c:ext>
              </c:extLst>
            </c:dLbl>
            <c:dLbl>
              <c:idx val="3"/>
              <c:layout>
                <c:manualLayout>
                  <c:x val="3.2587690855911955E-4"/>
                  <c:y val="1.5211623596129709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788-475F-8427-CA921AF8293C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OS_Schulbewertungen!$A$2:$A$6</c:f>
              <c:strCache>
                <c:ptCount val="5"/>
                <c:pt idx="0">
                  <c:v>1. Klasse</c:v>
                </c:pt>
                <c:pt idx="1">
                  <c:v>2. Klasse</c:v>
                </c:pt>
                <c:pt idx="2">
                  <c:v>3. Klasse</c:v>
                </c:pt>
                <c:pt idx="3">
                  <c:v>4. Klasse</c:v>
                </c:pt>
                <c:pt idx="4">
                  <c:v>5. Klasse</c:v>
                </c:pt>
              </c:strCache>
            </c:strRef>
          </c:cat>
          <c:val>
            <c:numRef>
              <c:f>OS_Schulbewertungen!$C$2:$C$6</c:f>
              <c:numCache>
                <c:formatCode>#,##0</c:formatCode>
                <c:ptCount val="5"/>
                <c:pt idx="0">
                  <c:v>406</c:v>
                </c:pt>
                <c:pt idx="1">
                  <c:v>377</c:v>
                </c:pt>
                <c:pt idx="2">
                  <c:v>298</c:v>
                </c:pt>
                <c:pt idx="3">
                  <c:v>191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788-475F-8427-CA921AF8293C}"/>
            </c:ext>
          </c:extLst>
        </c:ser>
        <c:ser>
          <c:idx val="2"/>
          <c:order val="2"/>
          <c:tx>
            <c:strRef>
              <c:f>OS_Schulbewertungen!$D$1</c:f>
              <c:strCache>
                <c:ptCount val="1"/>
                <c:pt idx="0">
                  <c:v>im Juni nicht versetzt</c:v>
                </c:pt>
              </c:strCache>
            </c:strRef>
          </c:tx>
          <c:spPr>
            <a:solidFill>
              <a:srgbClr val="FF505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4.5852857349886478E-3"/>
                  <c:y val="2.310434293012273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788-475F-8427-CA921AF8293C}"/>
                </c:ext>
              </c:extLst>
            </c:dLbl>
            <c:dLbl>
              <c:idx val="1"/>
              <c:layout>
                <c:manualLayout>
                  <c:x val="7.325507624430262E-3"/>
                  <c:y val="2.7048386119529469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B788-475F-8427-CA921AF8293C}"/>
                </c:ext>
              </c:extLst>
            </c:dLbl>
            <c:dLbl>
              <c:idx val="2"/>
              <c:layout>
                <c:manualLayout>
                  <c:x val="3.286007217847769E-3"/>
                  <c:y val="-2.2772661844394897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B788-475F-8427-CA921AF8293C}"/>
                </c:ext>
              </c:extLst>
            </c:dLbl>
            <c:dLbl>
              <c:idx val="3"/>
              <c:layout>
                <c:manualLayout>
                  <c:x val="2.893569107367755E-2"/>
                  <c:y val="5.4659431334295183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B788-475F-8427-CA921AF8293C}"/>
                </c:ext>
              </c:extLst>
            </c:dLbl>
            <c:dLbl>
              <c:idx val="4"/>
              <c:layout>
                <c:manualLayout>
                  <c:x val="2.4822876783534009E-2"/>
                  <c:y val="1.9156042702185294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B788-475F-8427-CA921AF8293C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OS_Schulbewertungen!$A$2:$A$6</c:f>
              <c:strCache>
                <c:ptCount val="5"/>
                <c:pt idx="0">
                  <c:v>1. Klasse</c:v>
                </c:pt>
                <c:pt idx="1">
                  <c:v>2. Klasse</c:v>
                </c:pt>
                <c:pt idx="2">
                  <c:v>3. Klasse</c:v>
                </c:pt>
                <c:pt idx="3">
                  <c:v>4. Klasse</c:v>
                </c:pt>
                <c:pt idx="4">
                  <c:v>5. Klasse</c:v>
                </c:pt>
              </c:strCache>
            </c:strRef>
          </c:cat>
          <c:val>
            <c:numRef>
              <c:f>OS_Schulbewertungen!$D$2:$D$6</c:f>
              <c:numCache>
                <c:formatCode>#,##0</c:formatCode>
                <c:ptCount val="5"/>
                <c:pt idx="0">
                  <c:v>262</c:v>
                </c:pt>
                <c:pt idx="1">
                  <c:v>289</c:v>
                </c:pt>
                <c:pt idx="2">
                  <c:v>120</c:v>
                </c:pt>
                <c:pt idx="3">
                  <c:v>54</c:v>
                </c:pt>
                <c:pt idx="4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B788-475F-8427-CA921AF829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94856232"/>
        <c:axId val="1"/>
      </c:barChart>
      <c:catAx>
        <c:axId val="49485623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it-IT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</c:scaling>
        <c:delete val="0"/>
        <c:axPos val="t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numFmt formatCode="#,##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it-IT"/>
          </a:p>
        </c:txPr>
        <c:crossAx val="494856232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legend>
      <c:legendPos val="t"/>
      <c:legendEntry>
        <c:idx val="0"/>
        <c:txPr>
          <a:bodyPr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it-IT"/>
          </a:p>
        </c:txPr>
      </c:legendEntry>
      <c:layout>
        <c:manualLayout>
          <c:xMode val="edge"/>
          <c:yMode val="edge"/>
          <c:x val="0.19300869422572178"/>
          <c:y val="0.26619129035949296"/>
          <c:w val="0.62453984406740315"/>
          <c:h val="7.1005983407003731E-2"/>
        </c:manualLayout>
      </c:layout>
      <c:overlay val="0"/>
      <c:spPr>
        <a:solidFill>
          <a:srgbClr val="FFFFFF"/>
        </a:solidFill>
        <a:ln w="25400">
          <a:noFill/>
        </a:ln>
      </c:spPr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it-IT"/>
        </a:p>
      </c:txPr>
    </c:legend>
    <c:plotVisOnly val="1"/>
    <c:dispBlanksAs val="gap"/>
    <c:showDLblsOverMax val="0"/>
  </c:chart>
  <c:spPr>
    <a:solidFill>
      <a:srgbClr val="FFFFFF"/>
    </a:solidFill>
    <a:ln w="6350">
      <a:noFill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it-IT"/>
    </a:p>
  </c:txPr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 sz="2000" b="1" i="0" u="none" strike="noStrike" baseline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Erfolgsquoten</a:t>
            </a:r>
          </a:p>
          <a:p>
            <a:pPr>
              <a:defRPr/>
            </a:pPr>
            <a:r>
              <a:rPr lang="de-DE" sz="2000" b="1" i="0" u="none" strike="noStrike" baseline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Vollzeit- und Lehrlingsausbildung</a:t>
            </a:r>
            <a:br>
              <a:rPr lang="de-DE" sz="2000" b="1" i="0" u="none" strike="noStrike" baseline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000" b="1" i="0" u="none" strike="noStrike" baseline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2020/2021</a:t>
            </a:r>
            <a:endParaRPr lang="de-DE" sz="200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BB_Erfolgsquote!$A$5</c:f>
              <c:strCache>
                <c:ptCount val="1"/>
                <c:pt idx="0">
                  <c:v>Vollzeitasubildung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BB_Erfolgsquote!$B$4:$F$4</c:f>
              <c:strCache>
                <c:ptCount val="5"/>
                <c:pt idx="0">
                  <c:v>1. Klasse</c:v>
                </c:pt>
                <c:pt idx="1">
                  <c:v>2. Klasse</c:v>
                </c:pt>
                <c:pt idx="2">
                  <c:v>3. Klasse</c:v>
                </c:pt>
                <c:pt idx="3">
                  <c:v>4. Klasse</c:v>
                </c:pt>
                <c:pt idx="4">
                  <c:v>5. Klasse</c:v>
                </c:pt>
              </c:strCache>
            </c:strRef>
          </c:cat>
          <c:val>
            <c:numRef>
              <c:f>BB_Erfolgsquote!$B$5:$F$5</c:f>
              <c:numCache>
                <c:formatCode>0.00%</c:formatCode>
                <c:ptCount val="5"/>
                <c:pt idx="0">
                  <c:v>0.79513677811550154</c:v>
                </c:pt>
                <c:pt idx="1">
                  <c:v>0.77881355932203389</c:v>
                </c:pt>
                <c:pt idx="2">
                  <c:v>0.88402848423194302</c:v>
                </c:pt>
                <c:pt idx="3">
                  <c:v>0.93570219966159052</c:v>
                </c:pt>
                <c:pt idx="4">
                  <c:v>0.96948356807511737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98-4C8C-8666-460B6219F8AB}"/>
            </c:ext>
          </c:extLst>
        </c:ser>
        <c:ser>
          <c:idx val="1"/>
          <c:order val="1"/>
          <c:tx>
            <c:strRef>
              <c:f>BB_Erfolgsquote!$A$6</c:f>
              <c:strCache>
                <c:ptCount val="1"/>
                <c:pt idx="0">
                  <c:v>Lehrlingsausbildung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BB_Erfolgsquote!$B$4:$F$4</c:f>
              <c:strCache>
                <c:ptCount val="5"/>
                <c:pt idx="0">
                  <c:v>1. Klasse</c:v>
                </c:pt>
                <c:pt idx="1">
                  <c:v>2. Klasse</c:v>
                </c:pt>
                <c:pt idx="2">
                  <c:v>3. Klasse</c:v>
                </c:pt>
                <c:pt idx="3">
                  <c:v>4. Klasse</c:v>
                </c:pt>
                <c:pt idx="4">
                  <c:v>5. Klasse</c:v>
                </c:pt>
              </c:strCache>
            </c:strRef>
          </c:cat>
          <c:val>
            <c:numRef>
              <c:f>BB_Erfolgsquote!$B$6:$F$6</c:f>
              <c:numCache>
                <c:formatCode>0.00%</c:formatCode>
                <c:ptCount val="5"/>
                <c:pt idx="0">
                  <c:v>0.83914209115281502</c:v>
                </c:pt>
                <c:pt idx="1">
                  <c:v>0.88267543859649122</c:v>
                </c:pt>
                <c:pt idx="2">
                  <c:v>0.94982497082847139</c:v>
                </c:pt>
                <c:pt idx="3">
                  <c:v>0.89324618736383443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798-4C8C-8666-460B6219F8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27399920"/>
        <c:axId val="227397296"/>
      </c:barChart>
      <c:catAx>
        <c:axId val="2273999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27397296"/>
        <c:crosses val="autoZero"/>
        <c:auto val="1"/>
        <c:lblAlgn val="ctr"/>
        <c:lblOffset val="100"/>
        <c:noMultiLvlLbl val="0"/>
      </c:catAx>
      <c:valAx>
        <c:axId val="227397296"/>
        <c:scaling>
          <c:orientation val="minMax"/>
          <c:max val="1"/>
          <c:min val="0.60000000000000009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27399920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1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8082117996120048"/>
          <c:y val="0.18387553041018387"/>
          <c:w val="0.74227799227799229"/>
          <c:h val="0.43140028288543142"/>
        </c:manualLayout>
      </c:layout>
      <c:pie3DChart>
        <c:varyColors val="1"/>
        <c:ser>
          <c:idx val="0"/>
          <c:order val="0"/>
          <c:spPr>
            <a:solidFill>
              <a:srgbClr val="00FFFF"/>
            </a:solidFill>
          </c:spPr>
          <c:explosion val="1"/>
          <c:dPt>
            <c:idx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1-220F-44C9-AF84-90FAF54C9A1F}"/>
              </c:ext>
            </c:extLst>
          </c:dPt>
          <c:dPt>
            <c:idx val="1"/>
            <c:bubble3D val="0"/>
            <c:explosion val="25"/>
            <c:extLst>
              <c:ext xmlns:c16="http://schemas.microsoft.com/office/drawing/2014/chart" uri="{C3380CC4-5D6E-409C-BE32-E72D297353CC}">
                <c16:uniqueId val="{00000003-220F-44C9-AF84-90FAF54C9A1F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5-220F-44C9-AF84-90FAF54C9A1F}"/>
              </c:ext>
            </c:extLst>
          </c:dPt>
          <c:dPt>
            <c:idx val="3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7-220F-44C9-AF84-90FAF54C9A1F}"/>
              </c:ext>
            </c:extLst>
          </c:dPt>
          <c:dLbls>
            <c:dLbl>
              <c:idx val="0"/>
              <c:layout>
                <c:manualLayout>
                  <c:x val="-0.12060825439044985"/>
                  <c:y val="2.8159086346499921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734534239667539"/>
                      <c:h val="0.2426416952450510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220F-44C9-AF84-90FAF54C9A1F}"/>
                </c:ext>
              </c:extLst>
            </c:dLbl>
            <c:dLbl>
              <c:idx val="1"/>
              <c:layout>
                <c:manualLayout>
                  <c:x val="-0.18014173967767286"/>
                  <c:y val="0.1216814523768338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400" b="1"/>
                  </a:pPr>
                  <a:endParaRPr lang="it-IT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642625188811585"/>
                      <c:h val="0.192515117484845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220F-44C9-AF84-90FAF54C9A1F}"/>
                </c:ext>
              </c:extLst>
            </c:dLbl>
            <c:dLbl>
              <c:idx val="2"/>
              <c:layout>
                <c:manualLayout>
                  <c:x val="0.31579852608418252"/>
                  <c:y val="0.1763287308633161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653624748227095"/>
                      <c:h val="0.1958568893355262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220F-44C9-AF84-90FAF54C9A1F}"/>
                </c:ext>
              </c:extLst>
            </c:dLbl>
            <c:dLbl>
              <c:idx val="3"/>
              <c:layout>
                <c:manualLayout>
                  <c:x val="1.893219161923395E-2"/>
                  <c:y val="0.2058370324106087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999261832819897"/>
                      <c:h val="0.2426416952450510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220F-44C9-AF84-90FAF54C9A1F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/>
                </a:pPr>
                <a:endParaRPr lang="it-IT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'Matura-Daten'!$A$6:$A$9</c:f>
              <c:strCache>
                <c:ptCount val="4"/>
                <c:pt idx="0">
                  <c:v>zur Abschlussprüfung nicht zugelassen</c:v>
                </c:pt>
                <c:pt idx="1">
                  <c:v>Abschlussprüfung bestanden</c:v>
                </c:pt>
                <c:pt idx="2">
                  <c:v>Abschlussprüfung nicht bestanden</c:v>
                </c:pt>
                <c:pt idx="3">
                  <c:v>zur Abschlussprüfung nicht angetreten</c:v>
                </c:pt>
              </c:strCache>
            </c:strRef>
          </c:cat>
          <c:val>
            <c:numRef>
              <c:f>'Matura-Daten'!$B$6:$B$9</c:f>
              <c:numCache>
                <c:formatCode>#,##0</c:formatCode>
                <c:ptCount val="4"/>
                <c:pt idx="0">
                  <c:v>42</c:v>
                </c:pt>
                <c:pt idx="1">
                  <c:v>2778</c:v>
                </c:pt>
                <c:pt idx="2">
                  <c:v>12</c:v>
                </c:pt>
                <c:pt idx="3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20F-44C9-AF84-90FAF54C9A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spPr>
    <a:solidFill>
      <a:schemeClr val="bg1"/>
    </a:solidFill>
    <a:ln w="6350">
      <a:noFill/>
    </a:ln>
  </c:spPr>
  <c:txPr>
    <a:bodyPr/>
    <a:lstStyle/>
    <a:p>
      <a:pPr>
        <a:defRPr sz="107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it-IT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8933603515685103E-2"/>
          <c:y val="4.4305993061489607E-2"/>
          <c:w val="0.93654532072830976"/>
          <c:h val="0.87488179435783242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93045896"/>
        <c:axId val="493045240"/>
      </c:barChart>
      <c:catAx>
        <c:axId val="493045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93045240"/>
        <c:crosses val="autoZero"/>
        <c:auto val="1"/>
        <c:lblAlgn val="ctr"/>
        <c:lblOffset val="100"/>
        <c:noMultiLvlLbl val="0"/>
      </c:catAx>
      <c:valAx>
        <c:axId val="493045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930458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8933603515685103E-2"/>
          <c:y val="4.4305993061489607E-2"/>
          <c:w val="0.93654532072830976"/>
          <c:h val="0.8748817943578324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MATURA_BW!$J$6:$J$12</c:f>
              <c:strCache>
                <c:ptCount val="7"/>
                <c:pt idx="0">
                  <c:v>60</c:v>
                </c:pt>
                <c:pt idx="1">
                  <c:v>61 - 70</c:v>
                </c:pt>
                <c:pt idx="2">
                  <c:v>71 - 80</c:v>
                </c:pt>
                <c:pt idx="3">
                  <c:v>81 - 90</c:v>
                </c:pt>
                <c:pt idx="4">
                  <c:v>91 - 99</c:v>
                </c:pt>
                <c:pt idx="5">
                  <c:v>100</c:v>
                </c:pt>
                <c:pt idx="6">
                  <c:v>100 mit 
Auszeichnung</c:v>
                </c:pt>
              </c:strCache>
            </c:strRef>
          </c:cat>
          <c:val>
            <c:numRef>
              <c:f>MATURA_BW!$L$6:$L$12</c:f>
              <c:numCache>
                <c:formatCode>0.00%</c:formatCode>
                <c:ptCount val="7"/>
                <c:pt idx="0">
                  <c:v>2.771778257739381E-2</c:v>
                </c:pt>
                <c:pt idx="1">
                  <c:v>0.1443484521238301</c:v>
                </c:pt>
                <c:pt idx="2">
                  <c:v>0.30993520518358531</c:v>
                </c:pt>
                <c:pt idx="3">
                  <c:v>0.26925845932325415</c:v>
                </c:pt>
                <c:pt idx="4">
                  <c:v>0.14110871130309574</c:v>
                </c:pt>
                <c:pt idx="5">
                  <c:v>9.1432685385169188E-2</c:v>
                </c:pt>
                <c:pt idx="6">
                  <c:v>1.6198704103671708E-2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CD9-4874-9BD7-C85B3AA7D5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93045896"/>
        <c:axId val="493045240"/>
      </c:barChart>
      <c:catAx>
        <c:axId val="493045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93045240"/>
        <c:crosses val="autoZero"/>
        <c:auto val="1"/>
        <c:lblAlgn val="ctr"/>
        <c:lblOffset val="100"/>
        <c:noMultiLvlLbl val="0"/>
      </c:catAx>
      <c:valAx>
        <c:axId val="493045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930458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0.64144</cdr:x>
      <cdr:y>0.92431</cdr:y>
    </cdr:from>
    <cdr:to>
      <cdr:x>0.97579</cdr:x>
      <cdr:y>1</cdr:y>
    </cdr:to>
    <cdr:sp macro="" textlink="">
      <cdr:nvSpPr>
        <cdr:cNvPr id="1089" name="Text Box 65">
          <a:extLst xmlns:a="http://schemas.openxmlformats.org/drawingml/2006/main">
            <a:ext uri="{FF2B5EF4-FFF2-40B4-BE49-F238E27FC236}">
              <a16:creationId xmlns:a16="http://schemas.microsoft.com/office/drawing/2014/main" id="{FE4D2EF6-6DDD-418A-A3F4-D284B293CB41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464496" y="3949948"/>
          <a:ext cx="2327084" cy="32345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0" tIns="22860" rIns="27432" bIns="0" anchor="t" upright="1"/>
        <a:lstStyle xmlns:a="http://schemas.openxmlformats.org/drawingml/2006/main"/>
        <a:p xmlns:a="http://schemas.openxmlformats.org/drawingml/2006/main">
          <a:pPr algn="r" rtl="0">
            <a:defRPr sz="1000"/>
          </a:pPr>
          <a:r>
            <a:rPr lang="de-DE" sz="1000" b="0" i="0" u="none" strike="noStrike" baseline="0" dirty="0">
              <a:solidFill>
                <a:srgbClr val="000000"/>
              </a:solidFill>
              <a:latin typeface="Arial"/>
              <a:cs typeface="Arial"/>
            </a:rPr>
            <a:t>Quelle: Deutsche Bildungsdirektion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0.08657</cdr:x>
      <cdr:y>0.19999</cdr:y>
    </cdr:from>
    <cdr:to>
      <cdr:x>0.90546</cdr:x>
      <cdr:y>0.23999</cdr:y>
    </cdr:to>
    <cdr:sp macro="" textlink="">
      <cdr:nvSpPr>
        <cdr:cNvPr id="13313" name="Text Box 1">
          <a:extLst xmlns:a="http://schemas.openxmlformats.org/drawingml/2006/main">
            <a:ext uri="{FF2B5EF4-FFF2-40B4-BE49-F238E27FC236}">
              <a16:creationId xmlns:a16="http://schemas.microsoft.com/office/drawing/2014/main" id="{DAE289AF-3AD8-4721-9416-858ECE0C9E3A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055440" y="1080120"/>
          <a:ext cx="9983907" cy="2160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de-DE" sz="1200" b="0" i="0" u="none" strike="noStrike" baseline="0" dirty="0">
              <a:solidFill>
                <a:srgbClr val="000000"/>
              </a:solidFill>
              <a:latin typeface="Arial"/>
              <a:cs typeface="Arial"/>
            </a:rPr>
            <a:t>(Für die Kandidaten*innen zur Abschlussprüfung sind die Zulassungen und Nicht-Zulassungen dargestellt)</a:t>
          </a:r>
        </a:p>
      </cdr:txBody>
    </cdr:sp>
  </cdr:relSizeAnchor>
  <cdr:relSizeAnchor xmlns:cdr="http://schemas.openxmlformats.org/drawingml/2006/chartDrawing">
    <cdr:from>
      <cdr:x>0.36517</cdr:x>
      <cdr:y>0.38433</cdr:y>
    </cdr:from>
    <cdr:to>
      <cdr:x>0.41975</cdr:x>
      <cdr:y>0.42085</cdr:y>
    </cdr:to>
    <cdr:sp macro="" textlink="">
      <cdr:nvSpPr>
        <cdr:cNvPr id="13314" name="Text Box 2">
          <a:extLst xmlns:a="http://schemas.openxmlformats.org/drawingml/2006/main">
            <a:ext uri="{FF2B5EF4-FFF2-40B4-BE49-F238E27FC236}">
              <a16:creationId xmlns:a16="http://schemas.microsoft.com/office/drawing/2014/main" id="{BE2C7D50-7EB6-43B4-9FEA-A68859038F34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841444" y="1890073"/>
          <a:ext cx="424163" cy="17432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de-DE" sz="1000" b="1" i="0" u="none" strike="noStrike" baseline="0" dirty="0">
              <a:solidFill>
                <a:srgbClr val="000000"/>
              </a:solidFill>
              <a:latin typeface="Arial"/>
              <a:cs typeface="Arial"/>
            </a:rPr>
            <a:t>76,27%</a:t>
          </a:r>
        </a:p>
      </cdr:txBody>
    </cdr:sp>
  </cdr:relSizeAnchor>
  <cdr:relSizeAnchor xmlns:cdr="http://schemas.openxmlformats.org/drawingml/2006/chartDrawing">
    <cdr:from>
      <cdr:x>0.65741</cdr:x>
      <cdr:y>0.38764</cdr:y>
    </cdr:from>
    <cdr:to>
      <cdr:x>0.71371</cdr:x>
      <cdr:y>0.42416</cdr:y>
    </cdr:to>
    <cdr:sp macro="" textlink="">
      <cdr:nvSpPr>
        <cdr:cNvPr id="13315" name="Text Box 3">
          <a:extLst xmlns:a="http://schemas.openxmlformats.org/drawingml/2006/main">
            <a:ext uri="{FF2B5EF4-FFF2-40B4-BE49-F238E27FC236}">
              <a16:creationId xmlns:a16="http://schemas.microsoft.com/office/drawing/2014/main" id="{F52C95D8-9CB1-4E35-9DEB-486ACACDA2DD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102318" y="1859669"/>
          <a:ext cx="436960" cy="17520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de-DE" sz="1000" b="1" i="0" u="none" strike="noStrike" baseline="0" dirty="0">
              <a:solidFill>
                <a:srgbClr val="000000"/>
              </a:solidFill>
              <a:latin typeface="Arial"/>
              <a:cs typeface="Arial"/>
            </a:rPr>
            <a:t>14,42</a:t>
          </a:r>
          <a:r>
            <a:rPr lang="de-DE" sz="800" b="0" i="0" u="none" strike="noStrike" baseline="0" dirty="0">
              <a:solidFill>
                <a:srgbClr val="000000"/>
              </a:solidFill>
              <a:latin typeface="Arial"/>
              <a:cs typeface="Arial"/>
            </a:rPr>
            <a:t>%</a:t>
          </a:r>
        </a:p>
      </cdr:txBody>
    </cdr:sp>
  </cdr:relSizeAnchor>
  <cdr:relSizeAnchor xmlns:cdr="http://schemas.openxmlformats.org/drawingml/2006/chartDrawing">
    <cdr:from>
      <cdr:x>0.75682</cdr:x>
      <cdr:y>0.38764</cdr:y>
    </cdr:from>
    <cdr:to>
      <cdr:x>0.80991</cdr:x>
      <cdr:y>0.42269</cdr:y>
    </cdr:to>
    <cdr:sp macro="" textlink="">
      <cdr:nvSpPr>
        <cdr:cNvPr id="13316" name="Text Box 4">
          <a:extLst xmlns:a="http://schemas.openxmlformats.org/drawingml/2006/main">
            <a:ext uri="{FF2B5EF4-FFF2-40B4-BE49-F238E27FC236}">
              <a16:creationId xmlns:a16="http://schemas.microsoft.com/office/drawing/2014/main" id="{ACC1A6EB-34AE-40F6-8E67-FCC62FAF7666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875061" y="2360804"/>
          <a:ext cx="412131" cy="21346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de-DE" sz="1000" b="1" i="0" u="none" strike="noStrike" baseline="0" dirty="0">
              <a:solidFill>
                <a:srgbClr val="000000"/>
              </a:solidFill>
              <a:latin typeface="Arial"/>
              <a:cs typeface="Arial"/>
            </a:rPr>
            <a:t>9,31%</a:t>
          </a:r>
        </a:p>
      </cdr:txBody>
    </cdr:sp>
  </cdr:relSizeAnchor>
  <cdr:relSizeAnchor xmlns:cdr="http://schemas.openxmlformats.org/drawingml/2006/chartDrawing">
    <cdr:from>
      <cdr:x>0.38778</cdr:x>
      <cdr:y>0.50119</cdr:y>
    </cdr:from>
    <cdr:to>
      <cdr:x>0.44334</cdr:x>
      <cdr:y>0.53623</cdr:y>
    </cdr:to>
    <cdr:sp macro="" textlink="">
      <cdr:nvSpPr>
        <cdr:cNvPr id="13317" name="Text Box 5">
          <a:extLst xmlns:a="http://schemas.openxmlformats.org/drawingml/2006/main">
            <a:ext uri="{FF2B5EF4-FFF2-40B4-BE49-F238E27FC236}">
              <a16:creationId xmlns:a16="http://schemas.microsoft.com/office/drawing/2014/main" id="{5BF585B2-9224-4D93-84D0-BC31B9E336A2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727848" y="2706827"/>
          <a:ext cx="677388" cy="18924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de-DE" sz="1000" b="1" i="0" u="none" strike="noStrike" baseline="0" dirty="0">
              <a:solidFill>
                <a:srgbClr val="000000"/>
              </a:solidFill>
              <a:latin typeface="Arial"/>
              <a:cs typeface="Arial"/>
            </a:rPr>
            <a:t>76,76%</a:t>
          </a:r>
        </a:p>
      </cdr:txBody>
    </cdr:sp>
  </cdr:relSizeAnchor>
  <cdr:relSizeAnchor xmlns:cdr="http://schemas.openxmlformats.org/drawingml/2006/chartDrawing">
    <cdr:from>
      <cdr:x>0.66598</cdr:x>
      <cdr:y>0.50271</cdr:y>
    </cdr:from>
    <cdr:to>
      <cdr:x>0.72253</cdr:x>
      <cdr:y>0.538</cdr:y>
    </cdr:to>
    <cdr:sp macro="" textlink="">
      <cdr:nvSpPr>
        <cdr:cNvPr id="13318" name="Text Box 6">
          <a:extLst xmlns:a="http://schemas.openxmlformats.org/drawingml/2006/main">
            <a:ext uri="{FF2B5EF4-FFF2-40B4-BE49-F238E27FC236}">
              <a16:creationId xmlns:a16="http://schemas.microsoft.com/office/drawing/2014/main" id="{99B7638F-BF95-41BC-9889-6AA03E44AA77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169910" y="3061603"/>
          <a:ext cx="438991" cy="21492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de-DE" sz="1000" b="1" i="0" u="none" strike="noStrike" baseline="0" dirty="0">
              <a:solidFill>
                <a:srgbClr val="000000"/>
              </a:solidFill>
              <a:latin typeface="Arial"/>
              <a:cs typeface="Arial"/>
            </a:rPr>
            <a:t>13,15%</a:t>
          </a:r>
        </a:p>
      </cdr:txBody>
    </cdr:sp>
  </cdr:relSizeAnchor>
  <cdr:relSizeAnchor xmlns:cdr="http://schemas.openxmlformats.org/drawingml/2006/chartDrawing">
    <cdr:from>
      <cdr:x>0.75397</cdr:x>
      <cdr:y>0.50665</cdr:y>
    </cdr:from>
    <cdr:to>
      <cdr:x>0.82625</cdr:x>
      <cdr:y>0.53554</cdr:y>
    </cdr:to>
    <cdr:sp macro="" textlink="">
      <cdr:nvSpPr>
        <cdr:cNvPr id="13319" name="Text Box 7">
          <a:extLst xmlns:a="http://schemas.openxmlformats.org/drawingml/2006/main">
            <a:ext uri="{FF2B5EF4-FFF2-40B4-BE49-F238E27FC236}">
              <a16:creationId xmlns:a16="http://schemas.microsoft.com/office/drawing/2014/main" id="{958AE431-2162-45AB-B5FC-711E040B41C7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9192344" y="2736304"/>
          <a:ext cx="881341" cy="15602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de-DE" sz="1000" b="1" i="0" u="none" strike="noStrike" baseline="0" dirty="0">
              <a:solidFill>
                <a:srgbClr val="000000"/>
              </a:solidFill>
              <a:latin typeface="Arial"/>
              <a:cs typeface="Arial"/>
            </a:rPr>
            <a:t>10,08%</a:t>
          </a:r>
        </a:p>
      </cdr:txBody>
    </cdr:sp>
  </cdr:relSizeAnchor>
  <cdr:relSizeAnchor xmlns:cdr="http://schemas.openxmlformats.org/drawingml/2006/chartDrawing">
    <cdr:from>
      <cdr:x>0.39369</cdr:x>
      <cdr:y>0.61331</cdr:y>
    </cdr:from>
    <cdr:to>
      <cdr:x>0.44925</cdr:x>
      <cdr:y>0.64983</cdr:y>
    </cdr:to>
    <cdr:sp macro="" textlink="">
      <cdr:nvSpPr>
        <cdr:cNvPr id="13323" name="Text Box 11">
          <a:extLst xmlns:a="http://schemas.openxmlformats.org/drawingml/2006/main">
            <a:ext uri="{FF2B5EF4-FFF2-40B4-BE49-F238E27FC236}">
              <a16:creationId xmlns:a16="http://schemas.microsoft.com/office/drawing/2014/main" id="{114EC73A-B418-4E1E-BA8E-D95EAE0D79EA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799856" y="3312368"/>
          <a:ext cx="677387" cy="19723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de-DE" sz="1000" b="1" i="0" u="none" strike="noStrike" baseline="0" dirty="0">
              <a:solidFill>
                <a:srgbClr val="000000"/>
              </a:solidFill>
              <a:latin typeface="Arial"/>
              <a:cs typeface="Arial"/>
            </a:rPr>
            <a:t>83,37%</a:t>
          </a:r>
        </a:p>
      </cdr:txBody>
    </cdr:sp>
  </cdr:relSizeAnchor>
  <cdr:relSizeAnchor xmlns:cdr="http://schemas.openxmlformats.org/drawingml/2006/chartDrawing">
    <cdr:from>
      <cdr:x>0.64493</cdr:x>
      <cdr:y>0.61694</cdr:y>
    </cdr:from>
    <cdr:to>
      <cdr:x>0.70123</cdr:x>
      <cdr:y>0.65223</cdr:y>
    </cdr:to>
    <cdr:sp macro="" textlink="">
      <cdr:nvSpPr>
        <cdr:cNvPr id="13324" name="Text Box 12">
          <a:extLst xmlns:a="http://schemas.openxmlformats.org/drawingml/2006/main">
            <a:ext uri="{FF2B5EF4-FFF2-40B4-BE49-F238E27FC236}">
              <a16:creationId xmlns:a16="http://schemas.microsoft.com/office/drawing/2014/main" id="{59C25613-7AAB-4FA9-AC9A-41F9D1F2EA9F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06495" y="3757298"/>
          <a:ext cx="437050" cy="21492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de-DE" sz="1000" b="1" i="0" u="none" strike="noStrike" baseline="0" dirty="0">
              <a:solidFill>
                <a:srgbClr val="000000"/>
              </a:solidFill>
              <a:latin typeface="Arial"/>
              <a:cs typeface="Arial"/>
            </a:rPr>
            <a:t>11,85%</a:t>
          </a:r>
        </a:p>
      </cdr:txBody>
    </cdr:sp>
  </cdr:relSizeAnchor>
  <cdr:relSizeAnchor xmlns:cdr="http://schemas.openxmlformats.org/drawingml/2006/chartDrawing">
    <cdr:from>
      <cdr:x>0.6949</cdr:x>
      <cdr:y>0.61331</cdr:y>
    </cdr:from>
    <cdr:to>
      <cdr:x>0.75145</cdr:x>
      <cdr:y>0.64837</cdr:y>
    </cdr:to>
    <cdr:sp macro="" textlink="">
      <cdr:nvSpPr>
        <cdr:cNvPr id="13325" name="Text Box 13">
          <a:extLst xmlns:a="http://schemas.openxmlformats.org/drawingml/2006/main">
            <a:ext uri="{FF2B5EF4-FFF2-40B4-BE49-F238E27FC236}">
              <a16:creationId xmlns:a16="http://schemas.microsoft.com/office/drawing/2014/main" id="{8796CB77-9C46-4F65-A303-A3B8EC799D07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472264" y="3312368"/>
          <a:ext cx="689458" cy="18935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de-DE" sz="1000" b="1" i="0" u="none" strike="noStrike" baseline="0" dirty="0">
              <a:solidFill>
                <a:srgbClr val="000000"/>
              </a:solidFill>
              <a:latin typeface="Arial"/>
              <a:cs typeface="Arial"/>
            </a:rPr>
            <a:t>4,77%</a:t>
          </a:r>
        </a:p>
      </cdr:txBody>
    </cdr:sp>
  </cdr:relSizeAnchor>
  <cdr:relSizeAnchor xmlns:cdr="http://schemas.openxmlformats.org/drawingml/2006/chartDrawing">
    <cdr:from>
      <cdr:x>0.39369</cdr:x>
      <cdr:y>0.73902</cdr:y>
    </cdr:from>
    <cdr:to>
      <cdr:x>0.44925</cdr:x>
      <cdr:y>0.77603</cdr:y>
    </cdr:to>
    <cdr:sp macro="" textlink="">
      <cdr:nvSpPr>
        <cdr:cNvPr id="13331" name="Text Box 19">
          <a:extLst xmlns:a="http://schemas.openxmlformats.org/drawingml/2006/main">
            <a:ext uri="{FF2B5EF4-FFF2-40B4-BE49-F238E27FC236}">
              <a16:creationId xmlns:a16="http://schemas.microsoft.com/office/drawing/2014/main" id="{730A94A0-AF14-4E7D-82F7-1C1E1A1CA12B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799856" y="3991272"/>
          <a:ext cx="677388" cy="19988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de-DE" sz="1000" b="1" i="0" u="none" strike="noStrike" baseline="0" dirty="0">
              <a:solidFill>
                <a:srgbClr val="000000"/>
              </a:solidFill>
              <a:latin typeface="Arial"/>
              <a:cs typeface="Arial"/>
            </a:rPr>
            <a:t>89,93%</a:t>
          </a:r>
        </a:p>
      </cdr:txBody>
    </cdr:sp>
  </cdr:relSizeAnchor>
  <cdr:relSizeAnchor xmlns:cdr="http://schemas.openxmlformats.org/drawingml/2006/chartDrawing">
    <cdr:from>
      <cdr:x>0.65356</cdr:x>
      <cdr:y>0.73513</cdr:y>
    </cdr:from>
    <cdr:to>
      <cdr:x>0.70987</cdr:x>
      <cdr:y>0.77311</cdr:y>
    </cdr:to>
    <cdr:sp macro="" textlink="">
      <cdr:nvSpPr>
        <cdr:cNvPr id="13332" name="Text Box 20">
          <a:extLst xmlns:a="http://schemas.openxmlformats.org/drawingml/2006/main">
            <a:ext uri="{FF2B5EF4-FFF2-40B4-BE49-F238E27FC236}">
              <a16:creationId xmlns:a16="http://schemas.microsoft.com/office/drawing/2014/main" id="{3DCA7F65-D7CE-449D-B072-9EEE85839E4A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968208" y="3970251"/>
          <a:ext cx="686531" cy="20512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de-DE" sz="1000" b="1" i="0" u="none" strike="noStrike" baseline="0" dirty="0">
              <a:solidFill>
                <a:srgbClr val="000000"/>
              </a:solidFill>
              <a:latin typeface="Arial"/>
              <a:cs typeface="Arial"/>
            </a:rPr>
            <a:t>7,85</a:t>
          </a:r>
          <a:r>
            <a:rPr lang="de-DE" sz="800" b="0" i="0" u="none" strike="noStrike" baseline="0" dirty="0">
              <a:solidFill>
                <a:srgbClr val="000000"/>
              </a:solidFill>
              <a:latin typeface="Arial"/>
              <a:cs typeface="Arial"/>
            </a:rPr>
            <a:t>%</a:t>
          </a:r>
        </a:p>
      </cdr:txBody>
    </cdr:sp>
  </cdr:relSizeAnchor>
  <cdr:relSizeAnchor xmlns:cdr="http://schemas.openxmlformats.org/drawingml/2006/chartDrawing">
    <cdr:from>
      <cdr:x>0.68997</cdr:x>
      <cdr:y>0.7354</cdr:y>
    </cdr:from>
    <cdr:to>
      <cdr:x>0.74677</cdr:x>
      <cdr:y>0.77216</cdr:y>
    </cdr:to>
    <cdr:sp macro="" textlink="">
      <cdr:nvSpPr>
        <cdr:cNvPr id="13333" name="Text Box 21">
          <a:extLst xmlns:a="http://schemas.openxmlformats.org/drawingml/2006/main">
            <a:ext uri="{FF2B5EF4-FFF2-40B4-BE49-F238E27FC236}">
              <a16:creationId xmlns:a16="http://schemas.microsoft.com/office/drawing/2014/main" id="{DC703644-ACD7-48A0-885C-E1DA833E3C5B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355037" y="3528031"/>
          <a:ext cx="440841" cy="17635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de-DE" sz="1000" b="1" i="0" u="none" strike="noStrike" baseline="0" dirty="0">
              <a:solidFill>
                <a:srgbClr val="000000"/>
              </a:solidFill>
              <a:latin typeface="Arial"/>
              <a:cs typeface="Arial"/>
            </a:rPr>
            <a:t>2,22%</a:t>
          </a:r>
        </a:p>
      </cdr:txBody>
    </cdr:sp>
  </cdr:relSizeAnchor>
  <cdr:relSizeAnchor xmlns:cdr="http://schemas.openxmlformats.org/drawingml/2006/chartDrawing">
    <cdr:from>
      <cdr:x>0.41731</cdr:x>
      <cdr:y>0.85331</cdr:y>
    </cdr:from>
    <cdr:to>
      <cdr:x>0.47361</cdr:x>
      <cdr:y>0.89007</cdr:y>
    </cdr:to>
    <cdr:sp macro="" textlink="">
      <cdr:nvSpPr>
        <cdr:cNvPr id="13343" name="Text Box 31">
          <a:extLst xmlns:a="http://schemas.openxmlformats.org/drawingml/2006/main">
            <a:ext uri="{FF2B5EF4-FFF2-40B4-BE49-F238E27FC236}">
              <a16:creationId xmlns:a16="http://schemas.microsoft.com/office/drawing/2014/main" id="{F46C1312-9952-4012-9FC1-DC5654E92ADC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87888" y="4608512"/>
          <a:ext cx="686410" cy="19853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de-DE" sz="1000" b="1" i="0" u="none" strike="noStrike" baseline="0" dirty="0">
              <a:solidFill>
                <a:srgbClr val="000000"/>
              </a:solidFill>
              <a:latin typeface="Arial"/>
              <a:cs typeface="Arial"/>
            </a:rPr>
            <a:t>98,62%</a:t>
          </a:r>
        </a:p>
      </cdr:txBody>
    </cdr:sp>
  </cdr:relSizeAnchor>
  <cdr:relSizeAnchor xmlns:cdr="http://schemas.openxmlformats.org/drawingml/2006/chartDrawing">
    <cdr:from>
      <cdr:x>0.689</cdr:x>
      <cdr:y>0.85331</cdr:y>
    </cdr:from>
    <cdr:to>
      <cdr:x>0.74432</cdr:x>
      <cdr:y>0.89081</cdr:y>
    </cdr:to>
    <cdr:sp macro="" textlink="">
      <cdr:nvSpPr>
        <cdr:cNvPr id="13344" name="Text Box 32">
          <a:extLst xmlns:a="http://schemas.openxmlformats.org/drawingml/2006/main">
            <a:ext uri="{FF2B5EF4-FFF2-40B4-BE49-F238E27FC236}">
              <a16:creationId xmlns:a16="http://schemas.microsoft.com/office/drawing/2014/main" id="{94CD821D-0B97-469D-9A92-C8A872BA7B53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400256" y="4608512"/>
          <a:ext cx="674461" cy="20252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de-DE" sz="1000" b="1" i="0" u="none" strike="noStrike" baseline="0" dirty="0">
              <a:solidFill>
                <a:srgbClr val="000000"/>
              </a:solidFill>
              <a:latin typeface="Arial"/>
              <a:cs typeface="Arial"/>
            </a:rPr>
            <a:t>1,38%</a:t>
          </a:r>
        </a:p>
      </cdr:txBody>
    </cdr:sp>
  </cdr:relSizeAnchor>
  <cdr:relSizeAnchor xmlns:cdr="http://schemas.openxmlformats.org/drawingml/2006/chartDrawing">
    <cdr:from>
      <cdr:x>0.72796</cdr:x>
      <cdr:y>0.94705</cdr:y>
    </cdr:from>
    <cdr:to>
      <cdr:x>0.95976</cdr:x>
      <cdr:y>0.99373</cdr:y>
    </cdr:to>
    <cdr:sp macro="" textlink="">
      <cdr:nvSpPr>
        <cdr:cNvPr id="17" name="Text Box 25">
          <a:extLst xmlns:a="http://schemas.openxmlformats.org/drawingml/2006/main">
            <a:ext uri="{FF2B5EF4-FFF2-40B4-BE49-F238E27FC236}">
              <a16:creationId xmlns:a16="http://schemas.microsoft.com/office/drawing/2014/main" id="{2DA19AD7-6E24-4A9C-B492-BE95F854AF1C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649912" y="4543425"/>
          <a:ext cx="1799093" cy="22391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square" lIns="0" tIns="22860" rIns="27432" bIns="0" anchor="t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 rtl="0">
            <a:defRPr sz="1000"/>
          </a:pPr>
          <a:r>
            <a:rPr lang="de-DE" sz="800" b="0" i="0" u="none" strike="noStrike" baseline="0">
              <a:solidFill>
                <a:srgbClr val="000000"/>
              </a:solidFill>
              <a:latin typeface="Arial"/>
              <a:cs typeface="Arial"/>
            </a:rPr>
            <a:t>Quelle: Deutsche Bildungsdirektion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0.65313</cdr:x>
      <cdr:y>0.9068</cdr:y>
    </cdr:from>
    <cdr:to>
      <cdr:x>0.98143</cdr:x>
      <cdr:y>0.95623</cdr:y>
    </cdr:to>
    <cdr:sp macro="" textlink="">
      <cdr:nvSpPr>
        <cdr:cNvPr id="3097" name="Text Box 25">
          <a:extLst xmlns:a="http://schemas.openxmlformats.org/drawingml/2006/main">
            <a:ext uri="{FF2B5EF4-FFF2-40B4-BE49-F238E27FC236}">
              <a16:creationId xmlns:a16="http://schemas.microsoft.com/office/drawing/2014/main" id="{92FDA96C-B79E-49B2-BD7A-F0F57C18FE14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512476" y="3963101"/>
          <a:ext cx="2268247" cy="2160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0" tIns="22860" rIns="27432" bIns="0" anchor="t" upright="1"/>
        <a:lstStyle xmlns:a="http://schemas.openxmlformats.org/drawingml/2006/main"/>
        <a:p xmlns:a="http://schemas.openxmlformats.org/drawingml/2006/main">
          <a:pPr algn="r" rtl="0">
            <a:defRPr sz="1000"/>
          </a:pPr>
          <a:r>
            <a:rPr lang="de-DE" sz="1000" b="0" i="0" u="none" strike="noStrike" baseline="0" dirty="0">
              <a:solidFill>
                <a:srgbClr val="000000"/>
              </a:solidFill>
              <a:latin typeface="Arial"/>
              <a:cs typeface="Arial"/>
            </a:rPr>
            <a:t>Quelle: Deutsche Bildungsdirektion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9F3F4DC-C3FD-4D70-967E-9FC1D4F8383F}"/>
              </a:ext>
            </a:extLst>
          </p:cNvPr>
          <p:cNvSpPr>
            <a:spLocks noGrp="1"/>
          </p:cNvSpPr>
          <p:nvPr>
            <p:ph type="hdr" sz="quarter"/>
          </p:nvPr>
        </p:nvSpPr>
        <p:spPr bwMode="auto">
          <a:xfrm>
            <a:off x="1" y="0"/>
            <a:ext cx="2951163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557" tIns="45779" rIns="91557" bIns="45779" numCol="1" anchor="t" anchorCtr="0" compatLnSpc="1">
            <a:prstTxWarp prst="textNoShape">
              <a:avLst/>
            </a:prstTxWarp>
          </a:bodyPr>
          <a:lstStyle>
            <a:lvl1pPr defTabSz="915782" eaLnBrk="1" hangingPunct="1">
              <a:defRPr sz="1200"/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327E0B-5F0B-4DD6-9BE6-84DC0D886079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xfrm>
            <a:off x="3856038" y="0"/>
            <a:ext cx="2951162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557" tIns="45779" rIns="91557" bIns="45779" numCol="1" anchor="t" anchorCtr="0" compatLnSpc="1">
            <a:prstTxWarp prst="textNoShape">
              <a:avLst/>
            </a:prstTxWarp>
          </a:bodyPr>
          <a:lstStyle>
            <a:lvl1pPr algn="r" defTabSz="915782" eaLnBrk="1" hangingPunct="1">
              <a:defRPr sz="1200"/>
            </a:lvl1pPr>
          </a:lstStyle>
          <a:p>
            <a:pPr>
              <a:defRPr/>
            </a:pPr>
            <a:fld id="{6EBF2769-6830-4D8F-8693-E7E3221BB50A}" type="datetimeFigureOut">
              <a:rPr lang="en-US" altLang="it-IT"/>
              <a:pPr>
                <a:defRPr/>
              </a:pPr>
              <a:t>7/12/2021</a:t>
            </a:fld>
            <a:endParaRPr lang="en-US" alt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3EBA59-8B6C-46C1-9B61-97D544FB6E8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 bwMode="auto">
          <a:xfrm>
            <a:off x="1" y="9440863"/>
            <a:ext cx="2951163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557" tIns="45779" rIns="91557" bIns="45779" numCol="1" anchor="b" anchorCtr="0" compatLnSpc="1">
            <a:prstTxWarp prst="textNoShape">
              <a:avLst/>
            </a:prstTxWarp>
          </a:bodyPr>
          <a:lstStyle>
            <a:lvl1pPr defTabSz="915782" eaLnBrk="1" hangingPunct="1">
              <a:defRPr sz="1200"/>
            </a:lvl1pPr>
          </a:lstStyle>
          <a:p>
            <a:pPr>
              <a:defRPr/>
            </a:pPr>
            <a:endParaRPr lang="en-US" alt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5B4AE6-4F9E-4740-B9F7-460B4958838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 bwMode="auto">
          <a:xfrm>
            <a:off x="3856038" y="9440863"/>
            <a:ext cx="2951162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557" tIns="45779" rIns="91557" bIns="45779" numCol="1" anchor="b" anchorCtr="0" compatLnSpc="1">
            <a:prstTxWarp prst="textNoShape">
              <a:avLst/>
            </a:prstTxWarp>
          </a:bodyPr>
          <a:lstStyle>
            <a:lvl1pPr algn="r" defTabSz="915782" eaLnBrk="1" hangingPunct="1">
              <a:defRPr sz="1200"/>
            </a:lvl1pPr>
          </a:lstStyle>
          <a:p>
            <a:pPr>
              <a:defRPr/>
            </a:pPr>
            <a:fld id="{FA2719C9-B1F4-42E1-A803-F4DEB8C723F7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0AA515D0-8089-4A54-895F-EB0B501D7E7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51163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57" tIns="45779" rIns="91557" bIns="45779" numCol="1" anchor="t" anchorCtr="0" compatLnSpc="1">
            <a:prstTxWarp prst="textNoShape">
              <a:avLst/>
            </a:prstTxWarp>
          </a:bodyPr>
          <a:lstStyle>
            <a:lvl1pPr defTabSz="915782" eaLnBrk="1" hangingPunct="1">
              <a:defRPr sz="1200"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B74B1725-910F-4D24-B0C9-BFC71B1703F6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56038" y="0"/>
            <a:ext cx="2951162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57" tIns="45779" rIns="91557" bIns="45779" numCol="1" anchor="t" anchorCtr="0" compatLnSpc="1">
            <a:prstTxWarp prst="textNoShape">
              <a:avLst/>
            </a:prstTxWarp>
          </a:bodyPr>
          <a:lstStyle>
            <a:lvl1pPr algn="r" defTabSz="915782" eaLnBrk="1" hangingPunct="1">
              <a:defRPr sz="1200"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7172" name="Rectangle 4">
            <a:extLst>
              <a:ext uri="{FF2B5EF4-FFF2-40B4-BE49-F238E27FC236}">
                <a16:creationId xmlns:a16="http://schemas.microsoft.com/office/drawing/2014/main" id="{FA279CE0-2D42-4112-A6A4-D117C61A3648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" y="746125"/>
            <a:ext cx="6626225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>
            <a:extLst>
              <a:ext uri="{FF2B5EF4-FFF2-40B4-BE49-F238E27FC236}">
                <a16:creationId xmlns:a16="http://schemas.microsoft.com/office/drawing/2014/main" id="{209167BC-BF66-4CAB-A8FB-B8C644E9A58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1" y="4721226"/>
            <a:ext cx="5449888" cy="447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57" tIns="45779" rIns="91557" bIns="457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noProof="0"/>
              <a:t>Fare clic per modificare gli stili del testo dello schema</a:t>
            </a:r>
          </a:p>
          <a:p>
            <a:pPr lvl="1"/>
            <a:r>
              <a:rPr lang="de-DE" altLang="en-US" noProof="0"/>
              <a:t>Secondo livello</a:t>
            </a:r>
          </a:p>
          <a:p>
            <a:pPr lvl="2"/>
            <a:r>
              <a:rPr lang="de-DE" altLang="en-US" noProof="0"/>
              <a:t>Terzo livello</a:t>
            </a:r>
          </a:p>
          <a:p>
            <a:pPr lvl="3"/>
            <a:r>
              <a:rPr lang="de-DE" altLang="en-US" noProof="0"/>
              <a:t>Quarto livello</a:t>
            </a:r>
          </a:p>
          <a:p>
            <a:pPr lvl="4"/>
            <a:r>
              <a:rPr lang="de-DE" altLang="en-US" noProof="0"/>
              <a:t>Quinto livello</a:t>
            </a:r>
          </a:p>
        </p:txBody>
      </p:sp>
      <p:sp>
        <p:nvSpPr>
          <p:cNvPr id="9222" name="Rectangle 6">
            <a:extLst>
              <a:ext uri="{FF2B5EF4-FFF2-40B4-BE49-F238E27FC236}">
                <a16:creationId xmlns:a16="http://schemas.microsoft.com/office/drawing/2014/main" id="{AFB4153E-E636-4FEB-9C1A-F938C60230E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40863"/>
            <a:ext cx="2951163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57" tIns="45779" rIns="91557" bIns="45779" numCol="1" anchor="b" anchorCtr="0" compatLnSpc="1">
            <a:prstTxWarp prst="textNoShape">
              <a:avLst/>
            </a:prstTxWarp>
          </a:bodyPr>
          <a:lstStyle>
            <a:lvl1pPr defTabSz="915782" eaLnBrk="1" hangingPunct="1">
              <a:defRPr sz="1200"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9223" name="Rectangle 7">
            <a:extLst>
              <a:ext uri="{FF2B5EF4-FFF2-40B4-BE49-F238E27FC236}">
                <a16:creationId xmlns:a16="http://schemas.microsoft.com/office/drawing/2014/main" id="{C9DFCC67-9D38-4240-AA52-72F30CE79C0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038" y="9440863"/>
            <a:ext cx="2951162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57" tIns="45779" rIns="91557" bIns="45779" numCol="1" anchor="b" anchorCtr="0" compatLnSpc="1">
            <a:prstTxWarp prst="textNoShape">
              <a:avLst/>
            </a:prstTxWarp>
          </a:bodyPr>
          <a:lstStyle>
            <a:lvl1pPr algn="r" defTabSz="915782" eaLnBrk="1" hangingPunct="1">
              <a:defRPr sz="1200"/>
            </a:lvl1pPr>
          </a:lstStyle>
          <a:p>
            <a:pPr>
              <a:defRPr/>
            </a:pPr>
            <a:fld id="{0A3F7568-3C7E-4C54-A44D-346FD24CF73B}" type="slidenum">
              <a:rPr lang="de-DE" altLang="en-US"/>
              <a:pPr>
                <a:defRPr/>
              </a:pPr>
              <a:t>‹N›</a:t>
            </a:fld>
            <a:endParaRPr lang="de-D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A3F7568-3C7E-4C54-A44D-346FD24CF73B}" type="slidenum">
              <a:rPr lang="de-DE" altLang="en-US" smtClean="0"/>
              <a:pPr>
                <a:defRPr/>
              </a:pPr>
              <a:t>2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4146368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izenplatzhalter 1">
            <a:extLst>
              <a:ext uri="{FF2B5EF4-FFF2-40B4-BE49-F238E27FC236}">
                <a16:creationId xmlns:a16="http://schemas.microsoft.com/office/drawing/2014/main" id="{C3B08264-ACD7-4610-B868-63F1261159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sz="11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5163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A3F7568-3C7E-4C54-A44D-346FD24CF73B}" type="slidenum">
              <a:rPr lang="de-DE" altLang="en-US" smtClean="0"/>
              <a:pPr>
                <a:defRPr/>
              </a:pPr>
              <a:t>12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0017898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izenplatzhalter 1">
            <a:extLst>
              <a:ext uri="{FF2B5EF4-FFF2-40B4-BE49-F238E27FC236}">
                <a16:creationId xmlns:a16="http://schemas.microsoft.com/office/drawing/2014/main" id="{C3B08264-ACD7-4610-B868-63F1261159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56296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izenplatzhalter 1">
            <a:extLst>
              <a:ext uri="{FF2B5EF4-FFF2-40B4-BE49-F238E27FC236}">
                <a16:creationId xmlns:a16="http://schemas.microsoft.com/office/drawing/2014/main" id="{C3B08264-ACD7-4610-B868-63F1261159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92804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izenplatzhalter 1">
            <a:extLst>
              <a:ext uri="{FF2B5EF4-FFF2-40B4-BE49-F238E27FC236}">
                <a16:creationId xmlns:a16="http://schemas.microsoft.com/office/drawing/2014/main" id="{C3B08264-ACD7-4610-B868-63F1261159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72825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izenplatzhalter 1">
            <a:extLst>
              <a:ext uri="{FF2B5EF4-FFF2-40B4-BE49-F238E27FC236}">
                <a16:creationId xmlns:a16="http://schemas.microsoft.com/office/drawing/2014/main" id="{C3B08264-ACD7-4610-B868-63F1261159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22306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A3F7568-3C7E-4C54-A44D-346FD24CF73B}" type="slidenum">
              <a:rPr lang="de-DE" altLang="en-US" smtClean="0"/>
              <a:pPr>
                <a:defRPr/>
              </a:pPr>
              <a:t>17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0944164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izenplatzhalter 1">
            <a:extLst>
              <a:ext uri="{FF2B5EF4-FFF2-40B4-BE49-F238E27FC236}">
                <a16:creationId xmlns:a16="http://schemas.microsoft.com/office/drawing/2014/main" id="{C3B08264-ACD7-4610-B868-63F1261159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00754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A3F7568-3C7E-4C54-A44D-346FD24CF73B}" type="slidenum">
              <a:rPr lang="de-DE" altLang="en-US" smtClean="0"/>
              <a:pPr>
                <a:defRPr/>
              </a:pPr>
              <a:t>19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80719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A3F7568-3C7E-4C54-A44D-346FD24CF73B}" type="slidenum">
              <a:rPr lang="de-DE" altLang="en-US" smtClean="0"/>
              <a:pPr>
                <a:defRPr/>
              </a:pPr>
              <a:t>25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0944164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izenplatzhalter 1">
            <a:extLst>
              <a:ext uri="{FF2B5EF4-FFF2-40B4-BE49-F238E27FC236}">
                <a16:creationId xmlns:a16="http://schemas.microsoft.com/office/drawing/2014/main" id="{C3B08264-ACD7-4610-B868-63F1261159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94433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izenplatzhalter 1">
            <a:extLst>
              <a:ext uri="{FF2B5EF4-FFF2-40B4-BE49-F238E27FC236}">
                <a16:creationId xmlns:a16="http://schemas.microsoft.com/office/drawing/2014/main" id="{C3B08264-ACD7-4610-B868-63F1261159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41324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izenplatzhalter 1">
            <a:extLst>
              <a:ext uri="{FF2B5EF4-FFF2-40B4-BE49-F238E27FC236}">
                <a16:creationId xmlns:a16="http://schemas.microsoft.com/office/drawing/2014/main" id="{C3B08264-ACD7-4610-B868-63F1261159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1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0468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izenplatzhalter 1">
            <a:extLst>
              <a:ext uri="{FF2B5EF4-FFF2-40B4-BE49-F238E27FC236}">
                <a16:creationId xmlns:a16="http://schemas.microsoft.com/office/drawing/2014/main" id="{C3B08264-ACD7-4610-B868-63F1261159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0959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izenplatzhalter 1">
            <a:extLst>
              <a:ext uri="{FF2B5EF4-FFF2-40B4-BE49-F238E27FC236}">
                <a16:creationId xmlns:a16="http://schemas.microsoft.com/office/drawing/2014/main" id="{C3B08264-ACD7-4610-B868-63F1261159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640627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izenplatzhalter 1">
            <a:extLst>
              <a:ext uri="{FF2B5EF4-FFF2-40B4-BE49-F238E27FC236}">
                <a16:creationId xmlns:a16="http://schemas.microsoft.com/office/drawing/2014/main" id="{C3B08264-ACD7-4610-B868-63F1261159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sz="1200" kern="1200">
              <a:solidFill>
                <a:schemeClr val="tx1"/>
              </a:solidFill>
              <a:effectLst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884896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izenplatzhalter 1">
            <a:extLst>
              <a:ext uri="{FF2B5EF4-FFF2-40B4-BE49-F238E27FC236}">
                <a16:creationId xmlns:a16="http://schemas.microsoft.com/office/drawing/2014/main" id="{C3B08264-ACD7-4610-B868-63F1261159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sz="1600" b="1" kern="1200">
              <a:solidFill>
                <a:schemeClr val="tx1"/>
              </a:solidFill>
              <a:effectLst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617140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izenplatzhalter 1">
            <a:extLst>
              <a:ext uri="{FF2B5EF4-FFF2-40B4-BE49-F238E27FC236}">
                <a16:creationId xmlns:a16="http://schemas.microsoft.com/office/drawing/2014/main" id="{C3B08264-ACD7-4610-B868-63F1261159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sz="1200" b="0" i="0" u="none" strike="noStrike" kern="1200">
              <a:solidFill>
                <a:schemeClr val="tx1"/>
              </a:solidFill>
              <a:effectLst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40599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izenplatzhalter 1">
            <a:extLst>
              <a:ext uri="{FF2B5EF4-FFF2-40B4-BE49-F238E27FC236}">
                <a16:creationId xmlns:a16="http://schemas.microsoft.com/office/drawing/2014/main" id="{C3B08264-ACD7-4610-B868-63F1261159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696700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izenplatzhalter 1">
            <a:extLst>
              <a:ext uri="{FF2B5EF4-FFF2-40B4-BE49-F238E27FC236}">
                <a16:creationId xmlns:a16="http://schemas.microsoft.com/office/drawing/2014/main" id="{C3B08264-ACD7-4610-B868-63F1261159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183179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izenplatzhalter 1">
            <a:extLst>
              <a:ext uri="{FF2B5EF4-FFF2-40B4-BE49-F238E27FC236}">
                <a16:creationId xmlns:a16="http://schemas.microsoft.com/office/drawing/2014/main" id="{C3B08264-ACD7-4610-B868-63F1261159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81169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izenplatzhalter 1">
            <a:extLst>
              <a:ext uri="{FF2B5EF4-FFF2-40B4-BE49-F238E27FC236}">
                <a16:creationId xmlns:a16="http://schemas.microsoft.com/office/drawing/2014/main" id="{C3B08264-ACD7-4610-B868-63F1261159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538503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izenplatzhalter 1">
            <a:extLst>
              <a:ext uri="{FF2B5EF4-FFF2-40B4-BE49-F238E27FC236}">
                <a16:creationId xmlns:a16="http://schemas.microsoft.com/office/drawing/2014/main" id="{C3B08264-ACD7-4610-B868-63F1261159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598020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izenplatzhalter 1">
            <a:extLst>
              <a:ext uri="{FF2B5EF4-FFF2-40B4-BE49-F238E27FC236}">
                <a16:creationId xmlns:a16="http://schemas.microsoft.com/office/drawing/2014/main" id="{C3B08264-ACD7-4610-B868-63F1261159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714439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izenplatzhalter 1">
            <a:extLst>
              <a:ext uri="{FF2B5EF4-FFF2-40B4-BE49-F238E27FC236}">
                <a16:creationId xmlns:a16="http://schemas.microsoft.com/office/drawing/2014/main" id="{C3B08264-ACD7-4610-B868-63F1261159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738904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izenplatzhalter 1">
            <a:extLst>
              <a:ext uri="{FF2B5EF4-FFF2-40B4-BE49-F238E27FC236}">
                <a16:creationId xmlns:a16="http://schemas.microsoft.com/office/drawing/2014/main" id="{C3B08264-ACD7-4610-B868-63F1261159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799225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izenplatzhalter 1">
            <a:extLst>
              <a:ext uri="{FF2B5EF4-FFF2-40B4-BE49-F238E27FC236}">
                <a16:creationId xmlns:a16="http://schemas.microsoft.com/office/drawing/2014/main" id="{C3B08264-ACD7-4610-B868-63F1261159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222134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A3F7568-3C7E-4C54-A44D-346FD24CF73B}" type="slidenum">
              <a:rPr lang="de-DE" altLang="en-US" smtClean="0"/>
              <a:pPr>
                <a:defRPr/>
              </a:pPr>
              <a:t>42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418473312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izenplatzhalter 1">
            <a:extLst>
              <a:ext uri="{FF2B5EF4-FFF2-40B4-BE49-F238E27FC236}">
                <a16:creationId xmlns:a16="http://schemas.microsoft.com/office/drawing/2014/main" id="{C3B08264-ACD7-4610-B868-63F1261159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097399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izenplatzhalter 1">
            <a:extLst>
              <a:ext uri="{FF2B5EF4-FFF2-40B4-BE49-F238E27FC236}">
                <a16:creationId xmlns:a16="http://schemas.microsoft.com/office/drawing/2014/main" id="{C3B08264-ACD7-4610-B868-63F1261159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059076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izenplatzhalter 1">
            <a:extLst>
              <a:ext uri="{FF2B5EF4-FFF2-40B4-BE49-F238E27FC236}">
                <a16:creationId xmlns:a16="http://schemas.microsoft.com/office/drawing/2014/main" id="{C3B08264-ACD7-4610-B868-63F1261159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586384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izenplatzhalter 1">
            <a:extLst>
              <a:ext uri="{FF2B5EF4-FFF2-40B4-BE49-F238E27FC236}">
                <a16:creationId xmlns:a16="http://schemas.microsoft.com/office/drawing/2014/main" id="{C3B08264-ACD7-4610-B868-63F1261159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10385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izenplatzhalter 1">
            <a:extLst>
              <a:ext uri="{FF2B5EF4-FFF2-40B4-BE49-F238E27FC236}">
                <a16:creationId xmlns:a16="http://schemas.microsoft.com/office/drawing/2014/main" id="{C3B08264-ACD7-4610-B868-63F1261159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596039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izenplatzhalter 1">
            <a:extLst>
              <a:ext uri="{FF2B5EF4-FFF2-40B4-BE49-F238E27FC236}">
                <a16:creationId xmlns:a16="http://schemas.microsoft.com/office/drawing/2014/main" id="{C3B08264-ACD7-4610-B868-63F1261159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595251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izenplatzhalter 1">
            <a:extLst>
              <a:ext uri="{FF2B5EF4-FFF2-40B4-BE49-F238E27FC236}">
                <a16:creationId xmlns:a16="http://schemas.microsoft.com/office/drawing/2014/main" id="{C3B08264-ACD7-4610-B868-63F1261159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089485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izenplatzhalter 1">
            <a:extLst>
              <a:ext uri="{FF2B5EF4-FFF2-40B4-BE49-F238E27FC236}">
                <a16:creationId xmlns:a16="http://schemas.microsoft.com/office/drawing/2014/main" id="{C3B08264-ACD7-4610-B868-63F1261159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347050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A3F7568-3C7E-4C54-A44D-346FD24CF73B}" type="slidenum">
              <a:rPr lang="de-DE" altLang="en-US" smtClean="0"/>
              <a:pPr>
                <a:defRPr/>
              </a:pPr>
              <a:t>50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2679393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izenplatzhalter 1">
            <a:extLst>
              <a:ext uri="{FF2B5EF4-FFF2-40B4-BE49-F238E27FC236}">
                <a16:creationId xmlns:a16="http://schemas.microsoft.com/office/drawing/2014/main" id="{C3B08264-ACD7-4610-B868-63F1261159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44649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A3F7568-3C7E-4C54-A44D-346FD24CF73B}" type="slidenum">
              <a:rPr lang="de-DE" altLang="en-US" smtClean="0"/>
              <a:pPr>
                <a:defRPr/>
              </a:pPr>
              <a:t>7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1962627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izenplatzhalter 1">
            <a:extLst>
              <a:ext uri="{FF2B5EF4-FFF2-40B4-BE49-F238E27FC236}">
                <a16:creationId xmlns:a16="http://schemas.microsoft.com/office/drawing/2014/main" id="{C3B08264-ACD7-4610-B868-63F1261159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sz="11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3514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izenplatzhalter 1">
            <a:extLst>
              <a:ext uri="{FF2B5EF4-FFF2-40B4-BE49-F238E27FC236}">
                <a16:creationId xmlns:a16="http://schemas.microsoft.com/office/drawing/2014/main" id="{C3B08264-ACD7-4610-B868-63F1261159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sz="11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0611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izenplatzhalter 1">
            <a:extLst>
              <a:ext uri="{FF2B5EF4-FFF2-40B4-BE49-F238E27FC236}">
                <a16:creationId xmlns:a16="http://schemas.microsoft.com/office/drawing/2014/main" id="{C3B08264-ACD7-4610-B868-63F1261159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sz="11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811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eite Prä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4">
            <a:extLst>
              <a:ext uri="{FF2B5EF4-FFF2-40B4-BE49-F238E27FC236}">
                <a16:creationId xmlns:a16="http://schemas.microsoft.com/office/drawing/2014/main" id="{B42BE4AD-B955-456A-9748-32B067D127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1288" y="1389063"/>
            <a:ext cx="12501563" cy="243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5">
            <a:extLst>
              <a:ext uri="{FF2B5EF4-FFF2-40B4-BE49-F238E27FC236}">
                <a16:creationId xmlns:a16="http://schemas.microsoft.com/office/drawing/2014/main" id="{E1B5E580-615B-4A4B-9DC2-5EB3BB841EEA}"/>
              </a:ext>
            </a:extLst>
          </p:cNvPr>
          <p:cNvSpPr/>
          <p:nvPr userDrawn="1"/>
        </p:nvSpPr>
        <p:spPr>
          <a:xfrm>
            <a:off x="-95250" y="1042988"/>
            <a:ext cx="12384088" cy="358775"/>
          </a:xfrm>
          <a:prstGeom prst="rect">
            <a:avLst/>
          </a:prstGeom>
          <a:solidFill>
            <a:srgbClr val="CD0E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6" name="Grafik 7">
            <a:extLst>
              <a:ext uri="{FF2B5EF4-FFF2-40B4-BE49-F238E27FC236}">
                <a16:creationId xmlns:a16="http://schemas.microsoft.com/office/drawing/2014/main" id="{CD3E7E5A-1908-4CEB-B2BF-ABDC587619D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0"/>
            <a:ext cx="3889375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83432" y="4005064"/>
            <a:ext cx="10972800" cy="1081088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0"/>
          </p:nvPr>
        </p:nvSpPr>
        <p:spPr>
          <a:xfrm>
            <a:off x="2711450" y="5229225"/>
            <a:ext cx="8785225" cy="720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/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2386375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eite Logo unten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7">
            <a:extLst>
              <a:ext uri="{FF2B5EF4-FFF2-40B4-BE49-F238E27FC236}">
                <a16:creationId xmlns:a16="http://schemas.microsoft.com/office/drawing/2014/main" id="{AD8B9A57-E7A9-4CC6-8863-1A18E0C694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125" y="5748338"/>
            <a:ext cx="3889375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911424" y="1556792"/>
            <a:ext cx="10972800" cy="1081088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1487488" y="2852738"/>
            <a:ext cx="9793287" cy="2736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/>
            </a:lvl1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292080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eite Logo oben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D1F7B40B-017B-4F36-A7D0-A840CFF4C3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0"/>
            <a:ext cx="3889375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911424" y="1556792"/>
            <a:ext cx="10972800" cy="1081088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4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1487488" y="2852738"/>
            <a:ext cx="9793287" cy="2736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/>
            </a:lvl1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100645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seite Logo oben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4">
            <a:extLst>
              <a:ext uri="{FF2B5EF4-FFF2-40B4-BE49-F238E27FC236}">
                <a16:creationId xmlns:a16="http://schemas.microsoft.com/office/drawing/2014/main" id="{7C08B6EB-3B76-4C48-97F0-576334691E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0"/>
            <a:ext cx="3889375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0239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seite Logo oben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ADED6D99-777B-49C4-8B54-2E30647A18AB}"/>
              </a:ext>
            </a:extLst>
          </p:cNvPr>
          <p:cNvSpPr/>
          <p:nvPr userDrawn="1"/>
        </p:nvSpPr>
        <p:spPr>
          <a:xfrm>
            <a:off x="-240704" y="-99392"/>
            <a:ext cx="12529392" cy="69573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4771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BA2D888-35E4-4CF1-B6C8-6811DD3CB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EEDBC-3CAB-4CFA-A917-CD65D7A862C8}" type="datetimeFigureOut">
              <a:rPr lang="de-DE" smtClean="0"/>
              <a:t>12.07.2021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1B60842-B855-4971-8C95-D9B0DE9E8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8B6315B-3120-4814-BC47-CAA63F926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88E59-D681-4DE1-BAB0-3BD49D1192F9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2488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159DF-2DAF-4F63-BF3A-D6FEEC0ABD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E8B91B-0B21-431E-B33E-3054A29EE2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93422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F89C9EA-458E-4291-B750-73E689E17B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95325" y="2133600"/>
            <a:ext cx="10972800" cy="108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/>
              <a:t>Layoutvorlage für Pressekonferenzen im Palais Widman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DF736CD-4D1D-4D76-B7E4-F2118A34DD4A}"/>
              </a:ext>
            </a:extLst>
          </p:cNvPr>
          <p:cNvSpPr/>
          <p:nvPr userDrawn="1"/>
        </p:nvSpPr>
        <p:spPr>
          <a:xfrm>
            <a:off x="-95250" y="1042988"/>
            <a:ext cx="6911975" cy="358775"/>
          </a:xfrm>
          <a:prstGeom prst="rect">
            <a:avLst/>
          </a:prstGeom>
          <a:solidFill>
            <a:srgbClr val="CD0E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1" r:id="rId1"/>
    <p:sldLayoutId id="2147484132" r:id="rId2"/>
    <p:sldLayoutId id="2147484133" r:id="rId3"/>
    <p:sldLayoutId id="2147484134" r:id="rId4"/>
    <p:sldLayoutId id="2147484135" r:id="rId5"/>
    <p:sldLayoutId id="2147484137" r:id="rId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Open Sans" panose="020B0606030504020204" pitchFamily="34" charset="0"/>
          <a:cs typeface="Open Sans" panose="020B0606030504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Open Sans" panose="020B0606030504020204" pitchFamily="34" charset="0"/>
          <a:cs typeface="Open Sans" panose="020B0606030504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Open Sans" panose="020B0606030504020204" pitchFamily="34" charset="0"/>
          <a:cs typeface="Open Sans" panose="020B0606030504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Open Sans" panose="020B0606030504020204" pitchFamily="34" charset="0"/>
          <a:cs typeface="Open Sans" panose="020B0606030504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136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185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37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555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741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19" indent="-228593" algn="l" defTabSz="9143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4" indent="-228593" algn="l" defTabSz="9143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89" indent="-228593" algn="l" defTabSz="9143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74" indent="-228593" algn="l" defTabSz="9143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5" algn="l" defTabSz="914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0" algn="l" defTabSz="914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55" algn="l" defTabSz="914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1" algn="l" defTabSz="914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26" algn="l" defTabSz="914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1" algn="l" defTabSz="914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96" algn="l" defTabSz="914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81" algn="l" defTabSz="9143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ubtitle 2">
            <a:extLst>
              <a:ext uri="{FF2B5EF4-FFF2-40B4-BE49-F238E27FC236}">
                <a16:creationId xmlns:a16="http://schemas.microsoft.com/office/drawing/2014/main" id="{18BDFFCA-9324-4A62-8AF8-0DEB0EB41C9E}"/>
              </a:ext>
            </a:extLst>
          </p:cNvPr>
          <p:cNvSpPr>
            <a:spLocks/>
          </p:cNvSpPr>
          <p:nvPr/>
        </p:nvSpPr>
        <p:spPr bwMode="auto">
          <a:xfrm>
            <a:off x="1919536" y="5872763"/>
            <a:ext cx="4465637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it-IT"/>
          </a:p>
        </p:txBody>
      </p:sp>
      <p:sp>
        <p:nvSpPr>
          <p:cNvPr id="9219" name="Titel 1">
            <a:extLst>
              <a:ext uri="{FF2B5EF4-FFF2-40B4-BE49-F238E27FC236}">
                <a16:creationId xmlns:a16="http://schemas.microsoft.com/office/drawing/2014/main" id="{0232D6D5-C75F-436F-A76E-DE1F7FC2AC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613659" y="4223130"/>
            <a:ext cx="5402262" cy="1081087"/>
          </a:xfrm>
        </p:spPr>
        <p:txBody>
          <a:bodyPr/>
          <a:lstStyle/>
          <a:p>
            <a:r>
              <a:rPr lang="de-DE" altLang="de-DE" sz="2000">
                <a:solidFill>
                  <a:srgbClr val="CD0E16"/>
                </a:solidFill>
                <a:latin typeface="+mj-lt"/>
              </a:rPr>
              <a:t>Pressekonferenz </a:t>
            </a:r>
            <a:br>
              <a:rPr lang="de-DE" altLang="de-DE" sz="2000">
                <a:solidFill>
                  <a:srgbClr val="CD0E16"/>
                </a:solidFill>
                <a:latin typeface="+mj-lt"/>
              </a:rPr>
            </a:br>
            <a:r>
              <a:rPr lang="de-DE" altLang="de-DE" sz="2000">
                <a:solidFill>
                  <a:srgbClr val="CD0E16"/>
                </a:solidFill>
                <a:latin typeface="+mj-lt"/>
              </a:rPr>
              <a:t>Abschluss Bildungsjahr </a:t>
            </a:r>
            <a:br>
              <a:rPr lang="de-DE" altLang="de-DE" sz="2000">
                <a:solidFill>
                  <a:srgbClr val="CD0E16"/>
                </a:solidFill>
                <a:latin typeface="+mj-lt"/>
              </a:rPr>
            </a:br>
            <a:r>
              <a:rPr lang="de-DE" altLang="de-DE" sz="2000">
                <a:solidFill>
                  <a:srgbClr val="CD0E16"/>
                </a:solidFill>
                <a:latin typeface="+mj-lt"/>
              </a:rPr>
              <a:t>2020/21</a:t>
            </a:r>
            <a:br>
              <a:rPr lang="de-DE" altLang="de-DE">
                <a:solidFill>
                  <a:srgbClr val="CD0E16"/>
                </a:solidFill>
                <a:latin typeface="+mj-lt"/>
              </a:rPr>
            </a:br>
            <a:endParaRPr lang="de-DE" altLang="de-DE">
              <a:solidFill>
                <a:srgbClr val="CD0E16"/>
              </a:solidFill>
              <a:latin typeface="+mj-lt"/>
            </a:endParaRPr>
          </a:p>
        </p:txBody>
      </p:sp>
      <p:sp>
        <p:nvSpPr>
          <p:cNvPr id="9220" name="Textplatzhalter 2">
            <a:extLst>
              <a:ext uri="{FF2B5EF4-FFF2-40B4-BE49-F238E27FC236}">
                <a16:creationId xmlns:a16="http://schemas.microsoft.com/office/drawing/2014/main" id="{D699064D-EAB0-4C91-BFA1-D3F410C1F6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auto">
          <a:xfrm>
            <a:off x="1563278" y="6088663"/>
            <a:ext cx="8785225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de-DE" altLang="de-DE" sz="1600">
                <a:latin typeface="Open Sans"/>
                <a:ea typeface="Open Sans"/>
                <a:cs typeface="Open Sans"/>
              </a:rPr>
              <a:t>12.7.2021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86FC2EA1-B587-41E6-9819-81066E4C4D3E}"/>
              </a:ext>
            </a:extLst>
          </p:cNvPr>
          <p:cNvSpPr txBox="1">
            <a:spLocks/>
          </p:cNvSpPr>
          <p:nvPr/>
        </p:nvSpPr>
        <p:spPr bwMode="auto">
          <a:xfrm>
            <a:off x="3148700" y="3923940"/>
            <a:ext cx="5402263" cy="1081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de-DE" altLang="de-DE" kern="0">
                <a:solidFill>
                  <a:srgbClr val="C00000"/>
                </a:solidFill>
              </a:rPr>
              <a:t> </a:t>
            </a:r>
            <a:r>
              <a:rPr lang="it-IT" altLang="de-DE" sz="2000" kern="0">
                <a:solidFill>
                  <a:srgbClr val="C00000"/>
                </a:solidFill>
                <a:latin typeface="+mj-lt"/>
              </a:rPr>
              <a:t>Conferenza stampa</a:t>
            </a:r>
          </a:p>
          <a:p>
            <a:pPr>
              <a:defRPr/>
            </a:pPr>
            <a:r>
              <a:rPr lang="it-IT" altLang="de-DE" sz="2000" kern="0">
                <a:solidFill>
                  <a:srgbClr val="C00000"/>
                </a:solidFill>
                <a:latin typeface="+mj-lt"/>
              </a:rPr>
              <a:t>fine anno scolastico </a:t>
            </a:r>
          </a:p>
          <a:p>
            <a:pPr>
              <a:defRPr/>
            </a:pPr>
            <a:r>
              <a:rPr lang="it-IT" altLang="de-DE" sz="2000" kern="0">
                <a:solidFill>
                  <a:srgbClr val="C00000"/>
                </a:solidFill>
                <a:latin typeface="+mj-lt"/>
              </a:rPr>
              <a:t>2020/21</a:t>
            </a:r>
            <a:endParaRPr lang="de-DE" altLang="de-DE" sz="2000" kern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7F111A28-8D8E-45B0-ADB0-793B9F4CCC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2370" y="3962045"/>
            <a:ext cx="4821076" cy="1094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de-DE" altLang="de-DE" sz="2000" kern="0" err="1">
                <a:solidFill>
                  <a:srgbClr val="CD0E16"/>
                </a:solidFill>
                <a:latin typeface="+mj-lt"/>
                <a:ea typeface="Open Sans"/>
                <a:cs typeface="Open Sans"/>
              </a:rPr>
              <a:t>Conferënza</a:t>
            </a:r>
            <a:r>
              <a:rPr lang="de-DE" altLang="de-DE" sz="2000" kern="0">
                <a:solidFill>
                  <a:srgbClr val="CD0E16"/>
                </a:solidFill>
                <a:latin typeface="+mj-lt"/>
                <a:ea typeface="Open Sans"/>
                <a:cs typeface="Open Sans"/>
              </a:rPr>
              <a:t> </a:t>
            </a:r>
            <a:r>
              <a:rPr lang="de-DE" altLang="de-DE" sz="2000" kern="0" err="1">
                <a:solidFill>
                  <a:srgbClr val="CD0E16"/>
                </a:solidFill>
                <a:latin typeface="+mj-lt"/>
                <a:ea typeface="Open Sans"/>
                <a:cs typeface="Open Sans"/>
              </a:rPr>
              <a:t>stampa</a:t>
            </a:r>
            <a:r>
              <a:rPr lang="de-DE" altLang="de-DE" sz="2000" kern="0">
                <a:solidFill>
                  <a:srgbClr val="CD0E16"/>
                </a:solidFill>
                <a:latin typeface="+mj-lt"/>
                <a:ea typeface="Open Sans"/>
                <a:cs typeface="Open Sans"/>
              </a:rPr>
              <a:t> </a:t>
            </a:r>
            <a:endParaRPr lang="de-DE" altLang="de-DE" sz="2000" kern="0">
              <a:solidFill>
                <a:srgbClr val="CD0E16"/>
              </a:solidFill>
              <a:latin typeface="+mj-lt"/>
            </a:endParaRPr>
          </a:p>
          <a:p>
            <a:r>
              <a:rPr lang="de-DE" altLang="de-DE" sz="2000" kern="0" err="1">
                <a:solidFill>
                  <a:srgbClr val="CD0E16"/>
                </a:solidFill>
                <a:latin typeface="+mj-lt"/>
                <a:ea typeface="Open Sans"/>
                <a:cs typeface="Open Sans"/>
              </a:rPr>
              <a:t>Conclujiun</a:t>
            </a:r>
            <a:r>
              <a:rPr lang="de-DE" altLang="de-DE" sz="2000" kern="0">
                <a:solidFill>
                  <a:srgbClr val="CD0E16"/>
                </a:solidFill>
                <a:latin typeface="+mj-lt"/>
                <a:ea typeface="Open Sans"/>
                <a:cs typeface="Open Sans"/>
              </a:rPr>
              <a:t> dl </a:t>
            </a:r>
            <a:r>
              <a:rPr lang="de-DE" altLang="de-DE" sz="2000" kern="0" err="1">
                <a:solidFill>
                  <a:srgbClr val="CD0E16"/>
                </a:solidFill>
                <a:latin typeface="+mj-lt"/>
                <a:ea typeface="Open Sans"/>
                <a:cs typeface="Open Sans"/>
              </a:rPr>
              <a:t>ann</a:t>
            </a:r>
            <a:r>
              <a:rPr lang="de-DE" altLang="de-DE" sz="2000" kern="0">
                <a:solidFill>
                  <a:srgbClr val="CD0E16"/>
                </a:solidFill>
                <a:latin typeface="+mj-lt"/>
                <a:ea typeface="Open Sans"/>
                <a:cs typeface="Open Sans"/>
              </a:rPr>
              <a:t> de </a:t>
            </a:r>
            <a:r>
              <a:rPr lang="de-DE" altLang="de-DE" sz="2000" kern="0" err="1">
                <a:solidFill>
                  <a:srgbClr val="CD0E16"/>
                </a:solidFill>
                <a:latin typeface="+mj-lt"/>
                <a:ea typeface="Open Sans"/>
                <a:cs typeface="Open Sans"/>
              </a:rPr>
              <a:t>scora</a:t>
            </a:r>
            <a:r>
              <a:rPr lang="de-DE" altLang="de-DE" sz="2000" kern="0">
                <a:solidFill>
                  <a:srgbClr val="CD0E16"/>
                </a:solidFill>
                <a:latin typeface="+mj-lt"/>
                <a:ea typeface="Open Sans"/>
                <a:cs typeface="Open Sans"/>
              </a:rPr>
              <a:t> </a:t>
            </a:r>
            <a:endParaRPr lang="de-DE" altLang="de-DE" sz="2000" kern="0">
              <a:solidFill>
                <a:srgbClr val="CD0E16"/>
              </a:solidFill>
              <a:latin typeface="+mj-lt"/>
            </a:endParaRPr>
          </a:p>
          <a:p>
            <a:r>
              <a:rPr lang="de-DE" altLang="de-DE" sz="2000" kern="0">
                <a:solidFill>
                  <a:srgbClr val="CD0E16"/>
                </a:solidFill>
                <a:latin typeface="+mj-lt"/>
                <a:ea typeface="Open Sans"/>
                <a:cs typeface="Open Sans"/>
              </a:rPr>
              <a:t>2020/21 </a:t>
            </a:r>
            <a:endParaRPr lang="de-DE" altLang="de-DE" sz="2000" kern="0">
              <a:solidFill>
                <a:srgbClr val="CD0E16"/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2">
            <a:extLst>
              <a:ext uri="{FF2B5EF4-FFF2-40B4-BE49-F238E27FC236}">
                <a16:creationId xmlns:a16="http://schemas.microsoft.com/office/drawing/2014/main" id="{53DEBF5F-AB41-4241-807B-F93210400F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262" y="1543257"/>
            <a:ext cx="1084828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it-IT" altLang="it-IT" sz="3200" b="1">
                <a:solidFill>
                  <a:srgbClr val="C00000"/>
                </a:solidFill>
                <a:latin typeface="+mj-lt"/>
                <a:cs typeface="Open Sans" panose="020B0606030504020204" pitchFamily="34" charset="0"/>
              </a:rPr>
              <a:t>Aspetti POSITIVI </a:t>
            </a:r>
            <a:r>
              <a:rPr lang="it-IT" altLang="it-IT" sz="1400" b="1">
                <a:solidFill>
                  <a:srgbClr val="C00000"/>
                </a:solidFill>
                <a:latin typeface="+mj-lt"/>
                <a:cs typeface="Open Sans" panose="020B0606030504020204" pitchFamily="34" charset="0"/>
              </a:rPr>
              <a:t>(Risposte Abbastanza e Molto)</a:t>
            </a:r>
            <a:endParaRPr lang="de-DE" altLang="it-IT" sz="1400" b="1">
              <a:solidFill>
                <a:srgbClr val="C00000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AFB834B7-5330-4360-827D-25AB4FD8F1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312" y="1921654"/>
            <a:ext cx="10975613" cy="488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485127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2">
            <a:extLst>
              <a:ext uri="{FF2B5EF4-FFF2-40B4-BE49-F238E27FC236}">
                <a16:creationId xmlns:a16="http://schemas.microsoft.com/office/drawing/2014/main" id="{53DEBF5F-AB41-4241-807B-F93210400F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262" y="1543257"/>
            <a:ext cx="1084828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it-IT" altLang="it-IT" sz="3200" b="1">
                <a:solidFill>
                  <a:srgbClr val="C00000"/>
                </a:solidFill>
                <a:latin typeface="+mj-lt"/>
                <a:cs typeface="Open Sans" panose="020B0606030504020204" pitchFamily="34" charset="0"/>
              </a:rPr>
              <a:t>Aspetti CRITICI </a:t>
            </a:r>
            <a:r>
              <a:rPr lang="it-IT" altLang="it-IT" sz="1400" b="1">
                <a:solidFill>
                  <a:srgbClr val="C00000"/>
                </a:solidFill>
                <a:latin typeface="+mj-lt"/>
                <a:cs typeface="Open Sans" panose="020B0606030504020204" pitchFamily="34" charset="0"/>
              </a:rPr>
              <a:t>(Risposte Abbastanza e Molto)</a:t>
            </a:r>
            <a:endParaRPr lang="de-DE" altLang="it-IT" sz="1400" b="1">
              <a:solidFill>
                <a:srgbClr val="C00000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91B35691-3EBF-4B04-A0AB-6D64114E57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174" y="1943847"/>
            <a:ext cx="9953625" cy="4879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649331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feld 2">
            <a:extLst>
              <a:ext uri="{FF2B5EF4-FFF2-40B4-BE49-F238E27FC236}">
                <a16:creationId xmlns:a16="http://schemas.microsoft.com/office/drawing/2014/main" id="{75F1A248-D6F2-4458-A4F4-6F7F40E290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888" y="1592263"/>
            <a:ext cx="5976937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it-IT" sz="3600" b="1">
                <a:solidFill>
                  <a:srgbClr val="C0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Lawinengefahr</a:t>
            </a:r>
          </a:p>
          <a:p>
            <a:pPr eaLnBrk="1" hangingPunct="1"/>
            <a:endParaRPr lang="de-DE" altLang="it-IT" b="1">
              <a:solidFill>
                <a:srgbClr val="C00000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  <a:p>
            <a:pPr eaLnBrk="1" hangingPunct="1">
              <a:lnSpc>
                <a:spcPct val="150000"/>
              </a:lnSpc>
            </a:pPr>
            <a:endParaRPr lang="de-DE" altLang="it-IT" sz="3600" b="1">
              <a:solidFill>
                <a:srgbClr val="C00000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0EA0ED0E-C8C0-491B-BCFD-B55DD0D944D9}"/>
              </a:ext>
            </a:extLst>
          </p:cNvPr>
          <p:cNvSpPr/>
          <p:nvPr/>
        </p:nvSpPr>
        <p:spPr>
          <a:xfrm>
            <a:off x="-384175" y="-315913"/>
            <a:ext cx="12960350" cy="7416801"/>
          </a:xfrm>
          <a:prstGeom prst="rect">
            <a:avLst/>
          </a:prstGeom>
          <a:solidFill>
            <a:srgbClr val="CD0E1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6388" name="Textfeld 4">
            <a:extLst>
              <a:ext uri="{FF2B5EF4-FFF2-40B4-BE49-F238E27FC236}">
                <a16:creationId xmlns:a16="http://schemas.microsoft.com/office/drawing/2014/main" id="{B8670ACC-145D-4E6C-B920-CF034EEFFE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4893" y="1772219"/>
            <a:ext cx="10082213" cy="7201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de-DE" sz="4800">
                <a:solidFill>
                  <a:schemeClr val="bg1"/>
                </a:solidFill>
                <a:latin typeface="+mj-lt"/>
                <a:cs typeface="Arial"/>
              </a:rPr>
              <a:t>2020/2021</a:t>
            </a:r>
            <a:endParaRPr lang="en-US" sz="4800">
              <a:solidFill>
                <a:schemeClr val="bg1"/>
              </a:solidFill>
              <a:latin typeface="+mj-lt"/>
              <a:cs typeface="Arial"/>
            </a:endParaRPr>
          </a:p>
          <a:p>
            <a:pPr algn="ctr"/>
            <a:endParaRPr lang="de-DE" sz="2000">
              <a:solidFill>
                <a:schemeClr val="bg1"/>
              </a:solidFill>
              <a:latin typeface="+mj-lt"/>
              <a:cs typeface="Arial"/>
            </a:endParaRPr>
          </a:p>
          <a:p>
            <a:pPr algn="ctr"/>
            <a:r>
              <a:rPr lang="de-DE" altLang="de-DE" sz="4800">
                <a:solidFill>
                  <a:schemeClr val="bg1"/>
                </a:solidFill>
                <a:latin typeface="+mj-lt"/>
                <a:cs typeface="Arial"/>
              </a:rPr>
              <a:t>Rückblick Bildungsjahr </a:t>
            </a:r>
            <a:endParaRPr lang="de-DE">
              <a:solidFill>
                <a:schemeClr val="bg1"/>
              </a:solidFill>
            </a:endParaRPr>
          </a:p>
          <a:p>
            <a:pPr algn="ctr"/>
            <a:endParaRPr lang="de-DE" altLang="de-DE" sz="200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de-DE" altLang="de-DE" sz="4800" err="1">
                <a:solidFill>
                  <a:schemeClr val="bg1"/>
                </a:solidFill>
                <a:latin typeface="+mj-lt"/>
                <a:cs typeface="Arial"/>
              </a:rPr>
              <a:t>Riassunto</a:t>
            </a:r>
            <a:r>
              <a:rPr lang="de-DE" altLang="de-DE" sz="4800">
                <a:solidFill>
                  <a:schemeClr val="bg1"/>
                </a:solidFill>
                <a:latin typeface="+mj-lt"/>
                <a:cs typeface="Arial"/>
              </a:rPr>
              <a:t> </a:t>
            </a:r>
            <a:r>
              <a:rPr lang="de-DE" altLang="de-DE" sz="4800" err="1">
                <a:solidFill>
                  <a:schemeClr val="bg1"/>
                </a:solidFill>
                <a:latin typeface="+mj-lt"/>
                <a:cs typeface="Arial"/>
              </a:rPr>
              <a:t>dell'anno</a:t>
            </a:r>
            <a:r>
              <a:rPr lang="de-DE" altLang="de-DE" sz="4800">
                <a:solidFill>
                  <a:schemeClr val="bg1"/>
                </a:solidFill>
                <a:latin typeface="+mj-lt"/>
                <a:cs typeface="Arial"/>
              </a:rPr>
              <a:t> </a:t>
            </a:r>
            <a:r>
              <a:rPr lang="de-DE" altLang="de-DE" sz="4800" err="1">
                <a:solidFill>
                  <a:schemeClr val="bg1"/>
                </a:solidFill>
                <a:latin typeface="+mj-lt"/>
                <a:cs typeface="Arial"/>
              </a:rPr>
              <a:t>scolastico</a:t>
            </a:r>
            <a:endParaRPr lang="de-DE" altLang="de-DE" sz="4800">
              <a:solidFill>
                <a:schemeClr val="bg1"/>
              </a:solidFill>
              <a:latin typeface="+mj-lt"/>
              <a:cs typeface="Arial"/>
            </a:endParaRPr>
          </a:p>
          <a:p>
            <a:pPr algn="ctr"/>
            <a:endParaRPr lang="de-DE" altLang="de-DE" sz="200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r>
              <a:rPr lang="de-DE" sz="4800" u="sng" err="1">
                <a:solidFill>
                  <a:schemeClr val="bg1"/>
                </a:solidFill>
                <a:latin typeface="Arial"/>
                <a:cs typeface="Arial"/>
              </a:rPr>
              <a:t>Odlada</a:t>
            </a:r>
            <a:r>
              <a:rPr lang="de-DE" sz="4800" u="sng">
                <a:solidFill>
                  <a:schemeClr val="bg1"/>
                </a:solidFill>
                <a:latin typeface="Arial"/>
                <a:cs typeface="Arial"/>
              </a:rPr>
              <a:t> </a:t>
            </a:r>
            <a:r>
              <a:rPr lang="de-DE" sz="4800" u="sng" err="1">
                <a:solidFill>
                  <a:schemeClr val="bg1"/>
                </a:solidFill>
                <a:latin typeface="Arial"/>
                <a:cs typeface="Arial"/>
              </a:rPr>
              <a:t>zoruch</a:t>
            </a:r>
            <a:r>
              <a:rPr lang="de-DE" sz="4800" u="sng">
                <a:solidFill>
                  <a:schemeClr val="bg1"/>
                </a:solidFill>
                <a:latin typeface="Arial"/>
                <a:cs typeface="Arial"/>
              </a:rPr>
              <a:t> </a:t>
            </a:r>
            <a:r>
              <a:rPr lang="de-DE" sz="4800" u="sng" err="1">
                <a:solidFill>
                  <a:schemeClr val="bg1"/>
                </a:solidFill>
                <a:latin typeface="Arial"/>
                <a:cs typeface="Arial"/>
              </a:rPr>
              <a:t>sön</a:t>
            </a:r>
            <a:r>
              <a:rPr lang="de-DE" sz="4800" u="sng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de-DE" sz="4800" u="sng" err="1">
                <a:solidFill>
                  <a:schemeClr val="bg1"/>
                </a:solidFill>
                <a:latin typeface="Arial"/>
                <a:cs typeface="Arial"/>
              </a:rPr>
              <a:t>l</a:t>
            </a:r>
            <a:r>
              <a:rPr lang="de-DE" altLang="de-DE" sz="4800" u="sng" err="1">
                <a:solidFill>
                  <a:schemeClr val="bg1"/>
                </a:solidFill>
                <a:cs typeface="Arial"/>
              </a:rPr>
              <a:t>'</a:t>
            </a:r>
            <a:r>
              <a:rPr lang="de-DE" sz="4800" u="sng" err="1">
                <a:solidFill>
                  <a:schemeClr val="bg1"/>
                </a:solidFill>
                <a:latin typeface="Arial"/>
                <a:cs typeface="Arial"/>
              </a:rPr>
              <a:t>ann</a:t>
            </a:r>
            <a:r>
              <a:rPr lang="de-DE" sz="4800" u="sng">
                <a:solidFill>
                  <a:schemeClr val="bg1"/>
                </a:solidFill>
                <a:latin typeface="Arial"/>
                <a:cs typeface="Arial"/>
              </a:rPr>
              <a:t> de </a:t>
            </a:r>
            <a:r>
              <a:rPr lang="de-DE" sz="4800" u="sng" err="1">
                <a:solidFill>
                  <a:schemeClr val="bg1"/>
                </a:solidFill>
                <a:latin typeface="Arial"/>
                <a:cs typeface="Arial"/>
              </a:rPr>
              <a:t>scora</a:t>
            </a:r>
            <a:endParaRPr lang="de-DE" sz="480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endParaRPr lang="de-DE" altLang="de-DE" sz="4800">
              <a:solidFill>
                <a:schemeClr val="bg1"/>
              </a:solidFill>
            </a:endParaRPr>
          </a:p>
          <a:p>
            <a:pPr algn="ctr"/>
            <a:endParaRPr lang="de-DE" altLang="de-DE" sz="5400">
              <a:solidFill>
                <a:schemeClr val="bg1"/>
              </a:solidFill>
            </a:endParaRPr>
          </a:p>
          <a:p>
            <a:pPr algn="ctr"/>
            <a:endParaRPr lang="de-DE" altLang="de-DE" sz="5400">
              <a:solidFill>
                <a:schemeClr val="bg1"/>
              </a:solidFill>
            </a:endParaRPr>
          </a:p>
          <a:p>
            <a:pPr algn="ctr"/>
            <a:endParaRPr lang="de-DE" altLang="de-DE" sz="5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377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feld 2">
            <a:extLst>
              <a:ext uri="{FF2B5EF4-FFF2-40B4-BE49-F238E27FC236}">
                <a16:creationId xmlns:a16="http://schemas.microsoft.com/office/drawing/2014/main" id="{5977FEDF-F6B7-4186-A07C-1B12637C6A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352" y="1484784"/>
            <a:ext cx="1015828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it-IT" altLang="it-IT" sz="3200" b="1" err="1">
                <a:solidFill>
                  <a:srgbClr val="C00000"/>
                </a:solidFill>
                <a:latin typeface="Arial"/>
                <a:cs typeface="Open Sans"/>
              </a:rPr>
              <a:t>Evaluazione</a:t>
            </a:r>
            <a:r>
              <a:rPr lang="it-IT" altLang="it-IT" sz="3200" b="1">
                <a:solidFill>
                  <a:srgbClr val="C00000"/>
                </a:solidFill>
                <a:latin typeface="Arial"/>
                <a:cs typeface="Open Sans"/>
              </a:rPr>
              <a:t> «Esperienze in pandemia: riflessioni e proposte per il prossimo futuro»</a:t>
            </a:r>
            <a:endParaRPr lang="it-IT" altLang="it-IT" sz="2000" b="1">
              <a:solidFill>
                <a:srgbClr val="C00000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14D710E3-96FE-4211-9050-955C018CE046}"/>
              </a:ext>
            </a:extLst>
          </p:cNvPr>
          <p:cNvSpPr/>
          <p:nvPr/>
        </p:nvSpPr>
        <p:spPr>
          <a:xfrm>
            <a:off x="392376" y="2562002"/>
            <a:ext cx="10374312" cy="461664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342900" indent="-342900" eaLnBrk="1" hangingPunct="1">
              <a:spcBef>
                <a:spcPts val="600"/>
              </a:spcBef>
              <a:buClr>
                <a:srgbClr val="CC2C30"/>
              </a:buClr>
              <a:buSzPct val="50000"/>
              <a:buFont typeface="Wingdings" pitchFamily="2" charset="2"/>
              <a:buChar char="n"/>
              <a:defRPr/>
            </a:pPr>
            <a:r>
              <a:rPr lang="de-DE" sz="2000" b="1" kern="0" err="1">
                <a:latin typeface="Arial"/>
                <a:cs typeface="Arial"/>
              </a:rPr>
              <a:t>Rilevazione</a:t>
            </a:r>
            <a:r>
              <a:rPr lang="de-DE" sz="2000" kern="0">
                <a:latin typeface="Arial"/>
                <a:cs typeface="Arial"/>
              </a:rPr>
              <a:t> </a:t>
            </a:r>
            <a:r>
              <a:rPr lang="de-DE" sz="2000" kern="0" err="1">
                <a:latin typeface="Arial"/>
                <a:cs typeface="Arial"/>
              </a:rPr>
              <a:t>svolta</a:t>
            </a:r>
            <a:r>
              <a:rPr lang="de-DE" sz="2000" kern="0">
                <a:latin typeface="Arial"/>
                <a:cs typeface="Arial"/>
              </a:rPr>
              <a:t> </a:t>
            </a:r>
            <a:r>
              <a:rPr lang="de-DE" sz="2000" kern="0" err="1">
                <a:latin typeface="Arial"/>
                <a:cs typeface="Arial"/>
              </a:rPr>
              <a:t>dal</a:t>
            </a:r>
            <a:r>
              <a:rPr lang="de-DE" sz="2000" kern="0">
                <a:latin typeface="Arial"/>
                <a:cs typeface="Arial"/>
              </a:rPr>
              <a:t> </a:t>
            </a:r>
            <a:r>
              <a:rPr lang="it-IT" sz="2000" kern="0">
                <a:latin typeface="Arial"/>
                <a:cs typeface="Arial"/>
              </a:rPr>
              <a:t>Servizio provinciale di valutazione dell’istruzione e formazione ladina – rilevazione prevalentemente qualitativa con molte domande aperte</a:t>
            </a:r>
            <a:endParaRPr lang="de-DE" sz="2000" kern="0">
              <a:latin typeface="Arial"/>
              <a:cs typeface="Arial"/>
            </a:endParaRPr>
          </a:p>
          <a:p>
            <a:pPr marL="342900" indent="-342900" eaLnBrk="1" hangingPunct="1">
              <a:spcBef>
                <a:spcPts val="600"/>
              </a:spcBef>
              <a:buClr>
                <a:srgbClr val="CC2C30"/>
              </a:buClr>
              <a:buSzPct val="50000"/>
              <a:buFont typeface="Wingdings" pitchFamily="2" charset="2"/>
              <a:buChar char="n"/>
              <a:defRPr/>
            </a:pPr>
            <a:r>
              <a:rPr lang="de-DE" sz="2000" b="1" kern="0">
                <a:latin typeface="Arial"/>
                <a:cs typeface="Arial"/>
              </a:rPr>
              <a:t>Target </a:t>
            </a:r>
            <a:r>
              <a:rPr lang="de-DE" sz="2000" b="1" kern="0" err="1">
                <a:latin typeface="Arial"/>
                <a:cs typeface="Arial"/>
              </a:rPr>
              <a:t>group</a:t>
            </a:r>
            <a:r>
              <a:rPr lang="de-DE" sz="2000" kern="0">
                <a:latin typeface="Arial"/>
                <a:cs typeface="Arial"/>
              </a:rPr>
              <a:t>: </a:t>
            </a:r>
            <a:r>
              <a:rPr lang="de-DE" sz="2000" kern="0" err="1">
                <a:latin typeface="Arial"/>
                <a:cs typeface="Arial"/>
              </a:rPr>
              <a:t>Alunne</a:t>
            </a:r>
            <a:r>
              <a:rPr lang="de-DE" sz="2000" kern="0">
                <a:latin typeface="Arial"/>
                <a:cs typeface="Arial"/>
              </a:rPr>
              <a:t>/i delle </a:t>
            </a:r>
            <a:r>
              <a:rPr lang="de-DE" sz="2000" kern="0" err="1">
                <a:latin typeface="Arial"/>
                <a:cs typeface="Arial"/>
              </a:rPr>
              <a:t>scuole</a:t>
            </a:r>
            <a:r>
              <a:rPr lang="de-DE" sz="2000" kern="0">
                <a:latin typeface="Arial"/>
                <a:cs typeface="Arial"/>
              </a:rPr>
              <a:t> </a:t>
            </a:r>
            <a:r>
              <a:rPr lang="de-DE" sz="2000" kern="0" err="1">
                <a:latin typeface="Arial"/>
                <a:cs typeface="Arial"/>
              </a:rPr>
              <a:t>secondarie</a:t>
            </a:r>
            <a:r>
              <a:rPr lang="de-DE" sz="2000" kern="0">
                <a:latin typeface="Arial"/>
                <a:cs typeface="Arial"/>
              </a:rPr>
              <a:t> di </a:t>
            </a:r>
            <a:r>
              <a:rPr lang="de-DE" sz="2000" kern="0" err="1">
                <a:latin typeface="Arial"/>
                <a:cs typeface="Arial"/>
              </a:rPr>
              <a:t>primo</a:t>
            </a:r>
            <a:r>
              <a:rPr lang="de-DE" sz="2000" kern="0">
                <a:latin typeface="Arial"/>
                <a:cs typeface="Arial"/>
              </a:rPr>
              <a:t> e </a:t>
            </a:r>
            <a:r>
              <a:rPr lang="de-DE" sz="2000" kern="0" err="1">
                <a:latin typeface="Arial"/>
                <a:cs typeface="Arial"/>
              </a:rPr>
              <a:t>secondo</a:t>
            </a:r>
            <a:r>
              <a:rPr lang="de-DE" sz="2000" kern="0">
                <a:latin typeface="Arial"/>
                <a:cs typeface="Arial"/>
              </a:rPr>
              <a:t> </a:t>
            </a:r>
            <a:r>
              <a:rPr lang="de-DE" sz="2000" kern="0" err="1">
                <a:latin typeface="Arial"/>
                <a:cs typeface="Arial"/>
              </a:rPr>
              <a:t>grado</a:t>
            </a:r>
            <a:r>
              <a:rPr lang="de-DE" sz="2000" kern="0">
                <a:latin typeface="Arial"/>
                <a:cs typeface="Arial"/>
              </a:rPr>
              <a:t>, personale </a:t>
            </a:r>
            <a:r>
              <a:rPr lang="de-DE" sz="2000" kern="0" err="1">
                <a:latin typeface="Arial"/>
                <a:cs typeface="Arial"/>
              </a:rPr>
              <a:t>docente</a:t>
            </a:r>
            <a:r>
              <a:rPr lang="de-DE" sz="2000" kern="0">
                <a:latin typeface="Arial"/>
                <a:cs typeface="Arial"/>
              </a:rPr>
              <a:t> delle </a:t>
            </a:r>
            <a:r>
              <a:rPr lang="de-DE" sz="2000" kern="0" err="1">
                <a:latin typeface="Arial"/>
                <a:cs typeface="Arial"/>
              </a:rPr>
              <a:t>scuole</a:t>
            </a:r>
            <a:r>
              <a:rPr lang="de-DE" sz="2000" kern="0">
                <a:latin typeface="Arial"/>
                <a:cs typeface="Arial"/>
              </a:rPr>
              <a:t> </a:t>
            </a:r>
            <a:r>
              <a:rPr lang="de-DE" sz="2000" kern="0" err="1">
                <a:latin typeface="Arial"/>
                <a:cs typeface="Arial"/>
              </a:rPr>
              <a:t>primarie</a:t>
            </a:r>
            <a:r>
              <a:rPr lang="de-DE" sz="2000" kern="0">
                <a:latin typeface="Arial"/>
                <a:cs typeface="Arial"/>
              </a:rPr>
              <a:t> e delle </a:t>
            </a:r>
            <a:r>
              <a:rPr lang="de-DE" sz="2000" kern="0" err="1">
                <a:latin typeface="Arial"/>
                <a:cs typeface="Arial"/>
              </a:rPr>
              <a:t>scuole</a:t>
            </a:r>
            <a:r>
              <a:rPr lang="de-DE" sz="2000" kern="0">
                <a:latin typeface="Arial"/>
                <a:cs typeface="Arial"/>
              </a:rPr>
              <a:t> </a:t>
            </a:r>
            <a:r>
              <a:rPr lang="de-DE" sz="2000" kern="0" err="1">
                <a:latin typeface="Arial"/>
                <a:cs typeface="Arial"/>
              </a:rPr>
              <a:t>secondarie</a:t>
            </a:r>
            <a:r>
              <a:rPr lang="de-DE" sz="2000" kern="0">
                <a:latin typeface="Arial"/>
                <a:cs typeface="Arial"/>
              </a:rPr>
              <a:t> di </a:t>
            </a:r>
            <a:r>
              <a:rPr lang="de-DE" sz="2000" kern="0" err="1">
                <a:latin typeface="Arial"/>
                <a:cs typeface="Arial"/>
              </a:rPr>
              <a:t>primo</a:t>
            </a:r>
            <a:r>
              <a:rPr lang="de-DE" sz="2000" kern="0">
                <a:latin typeface="Arial"/>
                <a:cs typeface="Arial"/>
              </a:rPr>
              <a:t> e </a:t>
            </a:r>
            <a:r>
              <a:rPr lang="de-DE" sz="2000" kern="0" err="1">
                <a:latin typeface="Arial"/>
                <a:cs typeface="Arial"/>
              </a:rPr>
              <a:t>secondo</a:t>
            </a:r>
            <a:r>
              <a:rPr lang="de-DE" sz="2000" kern="0">
                <a:latin typeface="Arial"/>
                <a:cs typeface="Arial"/>
              </a:rPr>
              <a:t> </a:t>
            </a:r>
            <a:r>
              <a:rPr lang="de-DE" sz="2000" kern="0" err="1">
                <a:latin typeface="Arial"/>
                <a:cs typeface="Arial"/>
              </a:rPr>
              <a:t>grado</a:t>
            </a:r>
            <a:r>
              <a:rPr lang="de-DE" sz="2000" kern="0">
                <a:latin typeface="Arial"/>
                <a:cs typeface="Arial"/>
              </a:rPr>
              <a:t>, </a:t>
            </a:r>
            <a:r>
              <a:rPr lang="de-DE" sz="2000" kern="0" err="1">
                <a:latin typeface="Arial"/>
                <a:cs typeface="Arial"/>
              </a:rPr>
              <a:t>genitori</a:t>
            </a:r>
            <a:endParaRPr lang="de-DE" sz="2000" kern="0">
              <a:latin typeface="Arial"/>
              <a:cs typeface="Arial"/>
            </a:endParaRPr>
          </a:p>
          <a:p>
            <a:pPr marL="342900" indent="-342900" eaLnBrk="1" hangingPunct="1">
              <a:spcBef>
                <a:spcPts val="600"/>
              </a:spcBef>
              <a:buClr>
                <a:srgbClr val="CC2C30"/>
              </a:buClr>
              <a:buSzPct val="50000"/>
              <a:buFont typeface="Wingdings" pitchFamily="2" charset="2"/>
              <a:buChar char="n"/>
              <a:defRPr/>
            </a:pPr>
            <a:r>
              <a:rPr lang="de-DE" sz="2000" b="1" kern="0" err="1">
                <a:latin typeface="Arial"/>
                <a:cs typeface="Arial"/>
              </a:rPr>
              <a:t>Questionari</a:t>
            </a:r>
            <a:r>
              <a:rPr lang="de-DE" sz="2000" b="1" kern="0">
                <a:latin typeface="Arial"/>
                <a:cs typeface="Arial"/>
              </a:rPr>
              <a:t> </a:t>
            </a:r>
            <a:r>
              <a:rPr lang="de-DE" sz="2000" kern="0" err="1">
                <a:latin typeface="Arial"/>
                <a:cs typeface="Arial"/>
              </a:rPr>
              <a:t>compilati</a:t>
            </a:r>
            <a:r>
              <a:rPr lang="de-DE" sz="2000" kern="0">
                <a:latin typeface="Arial"/>
                <a:cs typeface="Arial"/>
              </a:rPr>
              <a:t> da </a:t>
            </a:r>
            <a:r>
              <a:rPr lang="de-DE" sz="2000" kern="0" err="1">
                <a:latin typeface="Arial"/>
                <a:cs typeface="Arial"/>
              </a:rPr>
              <a:t>un</a:t>
            </a:r>
            <a:r>
              <a:rPr lang="de-DE" sz="2000" kern="0">
                <a:latin typeface="Arial"/>
                <a:cs typeface="Arial"/>
              </a:rPr>
              <a:t> totale di 1.269 </a:t>
            </a:r>
            <a:r>
              <a:rPr lang="de-DE" sz="2000" kern="0" err="1">
                <a:latin typeface="Arial"/>
                <a:cs typeface="Arial"/>
              </a:rPr>
              <a:t>persone</a:t>
            </a:r>
            <a:r>
              <a:rPr lang="de-DE" sz="2000" kern="0">
                <a:latin typeface="Arial"/>
                <a:cs typeface="Arial"/>
              </a:rPr>
              <a:t> (514 </a:t>
            </a:r>
            <a:r>
              <a:rPr lang="de-DE" sz="2000" kern="0" err="1">
                <a:latin typeface="Arial"/>
                <a:cs typeface="Arial"/>
              </a:rPr>
              <a:t>alunne</a:t>
            </a:r>
            <a:r>
              <a:rPr lang="de-DE" sz="2000" kern="0">
                <a:latin typeface="Arial"/>
                <a:cs typeface="Arial"/>
              </a:rPr>
              <a:t>/i, 188 </a:t>
            </a:r>
            <a:r>
              <a:rPr lang="de-DE" sz="2000" kern="0" err="1">
                <a:latin typeface="Arial"/>
                <a:cs typeface="Arial"/>
              </a:rPr>
              <a:t>docenti</a:t>
            </a:r>
            <a:r>
              <a:rPr lang="de-DE" sz="2000" kern="0">
                <a:latin typeface="Arial"/>
                <a:cs typeface="Arial"/>
              </a:rPr>
              <a:t>, 567 </a:t>
            </a:r>
            <a:r>
              <a:rPr lang="de-DE" sz="2000" kern="0" err="1">
                <a:latin typeface="Arial"/>
                <a:cs typeface="Arial"/>
              </a:rPr>
              <a:t>genitori</a:t>
            </a:r>
            <a:r>
              <a:rPr lang="de-DE" sz="2000" kern="0">
                <a:latin typeface="Arial"/>
                <a:cs typeface="Arial"/>
              </a:rPr>
              <a:t>) </a:t>
            </a:r>
            <a:r>
              <a:rPr lang="it-IT" sz="2000" kern="0">
                <a:latin typeface="Arial"/>
                <a:cs typeface="Arial"/>
              </a:rPr>
              <a:t>nel periodo metà maggio – metà giugno 2021</a:t>
            </a:r>
            <a:endParaRPr lang="de-DE" sz="2000" kern="0">
              <a:latin typeface="Arial"/>
              <a:cs typeface="Arial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rgbClr val="CC2C30"/>
              </a:buClr>
              <a:buSzPct val="50000"/>
              <a:buFont typeface="Wingdings" pitchFamily="2" charset="2"/>
              <a:buChar char="n"/>
              <a:defRPr/>
            </a:pPr>
            <a:r>
              <a:rPr lang="de-DE" sz="2000" b="1" kern="0" err="1">
                <a:latin typeface="Arial"/>
                <a:cs typeface="Arial"/>
              </a:rPr>
              <a:t>Temi</a:t>
            </a:r>
            <a:r>
              <a:rPr lang="de-DE" sz="2000" kern="0">
                <a:latin typeface="Arial"/>
                <a:cs typeface="Arial"/>
              </a:rPr>
              <a:t> </a:t>
            </a:r>
            <a:r>
              <a:rPr lang="de-DE" sz="2000" b="1" kern="0">
                <a:latin typeface="Arial"/>
                <a:cs typeface="Arial"/>
              </a:rPr>
              <a:t>della </a:t>
            </a:r>
            <a:r>
              <a:rPr lang="de-DE" sz="2000" b="1" kern="0" err="1">
                <a:latin typeface="Arial"/>
                <a:cs typeface="Arial"/>
              </a:rPr>
              <a:t>valutazione</a:t>
            </a:r>
            <a:r>
              <a:rPr lang="de-DE" sz="2000" kern="0">
                <a:latin typeface="Arial"/>
                <a:cs typeface="Arial"/>
              </a:rPr>
              <a:t>:</a:t>
            </a:r>
          </a:p>
          <a:p>
            <a:pPr marL="800100" lvl="1" indent="-342900" eaLnBrk="1" hangingPunct="1">
              <a:spcBef>
                <a:spcPct val="20000"/>
              </a:spcBef>
              <a:buClr>
                <a:srgbClr val="CC2C30"/>
              </a:buClr>
              <a:buSzPct val="50000"/>
              <a:buFont typeface="Wingdings" pitchFamily="2" charset="2"/>
              <a:buChar char="n"/>
              <a:defRPr/>
            </a:pPr>
            <a:r>
              <a:rPr lang="it-IT" sz="2000" kern="0">
                <a:latin typeface="Arial"/>
                <a:cs typeface="Arial"/>
              </a:rPr>
              <a:t>Stato d’animo rispetto all’esperienza pandemica (proprio e delle figlie/ dei figli)</a:t>
            </a:r>
          </a:p>
          <a:p>
            <a:pPr marL="800100" lvl="1" indent="-342900" eaLnBrk="1" hangingPunct="1">
              <a:spcBef>
                <a:spcPct val="20000"/>
              </a:spcBef>
              <a:buClr>
                <a:srgbClr val="CC2C30"/>
              </a:buClr>
              <a:buSzPct val="50000"/>
              <a:buFont typeface="Wingdings" pitchFamily="2" charset="2"/>
              <a:buChar char="n"/>
              <a:defRPr/>
            </a:pPr>
            <a:r>
              <a:rPr lang="it-IT" sz="2000" kern="0">
                <a:latin typeface="Arial"/>
                <a:cs typeface="Arial"/>
              </a:rPr>
              <a:t>Pandemia come esperienza positiva/ negativa – problematicità nella pandemia</a:t>
            </a:r>
          </a:p>
          <a:p>
            <a:pPr marL="800100" lvl="1" indent="-342900" eaLnBrk="1" hangingPunct="1">
              <a:spcBef>
                <a:spcPct val="20000"/>
              </a:spcBef>
              <a:buClr>
                <a:srgbClr val="CC2C30"/>
              </a:buClr>
              <a:buSzPct val="50000"/>
              <a:buFont typeface="Wingdings" pitchFamily="2" charset="2"/>
              <a:buChar char="n"/>
              <a:defRPr/>
            </a:pPr>
            <a:r>
              <a:rPr lang="it-IT" sz="2000" kern="0">
                <a:latin typeface="Arial"/>
                <a:cs typeface="Arial"/>
              </a:rPr>
              <a:t>Cambiamenti / Dopo la pandemia</a:t>
            </a:r>
          </a:p>
          <a:p>
            <a:pPr marL="800100" lvl="1" indent="-342900" eaLnBrk="1" hangingPunct="1">
              <a:spcBef>
                <a:spcPct val="20000"/>
              </a:spcBef>
              <a:buClr>
                <a:srgbClr val="CC2C30"/>
              </a:buClr>
              <a:buSzPct val="50000"/>
              <a:buFont typeface="Wingdings" pitchFamily="2" charset="2"/>
              <a:buChar char="n"/>
              <a:defRPr/>
            </a:pPr>
            <a:r>
              <a:rPr lang="it-IT" sz="2000" kern="0">
                <a:latin typeface="Arial"/>
                <a:cs typeface="Arial"/>
              </a:rPr>
              <a:t>Insegnare in pandemia: aspetti critici</a:t>
            </a:r>
          </a:p>
          <a:p>
            <a:pPr marL="800100" lvl="1" indent="-342900" eaLnBrk="1" hangingPunct="1">
              <a:spcBef>
                <a:spcPct val="20000"/>
              </a:spcBef>
              <a:buClr>
                <a:srgbClr val="CC2C30"/>
              </a:buClr>
              <a:buSzPct val="50000"/>
              <a:buFont typeface="Wingdings" pitchFamily="2" charset="2"/>
              <a:buChar char="n"/>
              <a:defRPr/>
            </a:pPr>
            <a:endParaRPr lang="it-IT" sz="2000" kern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62223350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feld 2">
            <a:extLst>
              <a:ext uri="{FF2B5EF4-FFF2-40B4-BE49-F238E27FC236}">
                <a16:creationId xmlns:a16="http://schemas.microsoft.com/office/drawing/2014/main" id="{5977FEDF-F6B7-4186-A07C-1B12637C6A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352" y="1484784"/>
            <a:ext cx="101582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it-IT" altLang="it-IT" sz="3200" b="1" err="1">
                <a:solidFill>
                  <a:srgbClr val="C00000"/>
                </a:solidFill>
                <a:latin typeface="Arial"/>
                <a:cs typeface="Open Sans"/>
              </a:rPr>
              <a:t>Evaluazione</a:t>
            </a:r>
            <a:r>
              <a:rPr lang="it-IT" altLang="it-IT" sz="3200" b="1">
                <a:solidFill>
                  <a:srgbClr val="C00000"/>
                </a:solidFill>
                <a:latin typeface="Arial"/>
                <a:cs typeface="Open Sans"/>
              </a:rPr>
              <a:t> alunne/i</a:t>
            </a:r>
            <a:endParaRPr lang="it-IT" altLang="it-IT" sz="2000" b="1">
              <a:solidFill>
                <a:srgbClr val="C00000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14D710E3-96FE-4211-9050-955C018CE046}"/>
              </a:ext>
            </a:extLst>
          </p:cNvPr>
          <p:cNvSpPr/>
          <p:nvPr/>
        </p:nvSpPr>
        <p:spPr>
          <a:xfrm>
            <a:off x="263352" y="2295700"/>
            <a:ext cx="11132235" cy="464742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342900" indent="-342900" eaLnBrk="1" hangingPunct="1">
              <a:spcBef>
                <a:spcPts val="600"/>
              </a:spcBef>
              <a:buClr>
                <a:srgbClr val="CC2C30"/>
              </a:buClr>
              <a:buSzPct val="50000"/>
              <a:buFont typeface="Wingdings" pitchFamily="2" charset="2"/>
              <a:buChar char="n"/>
              <a:defRPr/>
            </a:pPr>
            <a:r>
              <a:rPr lang="it-IT" sz="1600" kern="0">
                <a:latin typeface="Arial"/>
                <a:cs typeface="Arial"/>
              </a:rPr>
              <a:t>Ultimo periodo dell’anno scolastico 2020-2021: gli studenti e le studentesse si sentivano soprattutto </a:t>
            </a:r>
            <a:r>
              <a:rPr lang="it-IT" sz="1600" b="1" kern="0">
                <a:latin typeface="Arial"/>
                <a:cs typeface="Arial"/>
              </a:rPr>
              <a:t>stanchi</a:t>
            </a:r>
            <a:r>
              <a:rPr lang="it-IT" sz="1600" kern="0">
                <a:latin typeface="Arial"/>
                <a:cs typeface="Arial"/>
              </a:rPr>
              <a:t> (66%) e </a:t>
            </a:r>
            <a:r>
              <a:rPr lang="it-IT" sz="1600" b="1" kern="0">
                <a:latin typeface="Arial"/>
                <a:cs typeface="Arial"/>
              </a:rPr>
              <a:t>esausti</a:t>
            </a:r>
            <a:r>
              <a:rPr lang="it-IT" sz="1600" kern="0">
                <a:latin typeface="Arial"/>
                <a:cs typeface="Arial"/>
              </a:rPr>
              <a:t> (34%). Un 22% ha dichiarato uno stato d’animo tranquillo.</a:t>
            </a:r>
          </a:p>
          <a:p>
            <a:pPr marL="342900" indent="-342900" eaLnBrk="1" hangingPunct="1">
              <a:spcBef>
                <a:spcPts val="600"/>
              </a:spcBef>
              <a:buClr>
                <a:srgbClr val="CC2C30"/>
              </a:buClr>
              <a:buSzPct val="50000"/>
              <a:buFont typeface="Wingdings" pitchFamily="2" charset="2"/>
              <a:buChar char="n"/>
              <a:defRPr/>
            </a:pPr>
            <a:r>
              <a:rPr lang="it-IT" sz="1600" kern="0">
                <a:latin typeface="Arial"/>
                <a:cs typeface="Arial"/>
              </a:rPr>
              <a:t>A pandemia conclusa: Studenti e studentesse si vedono più </a:t>
            </a:r>
            <a:r>
              <a:rPr lang="it-IT" sz="1600" b="1" kern="0">
                <a:latin typeface="Arial"/>
                <a:cs typeface="Arial"/>
              </a:rPr>
              <a:t>rilassati</a:t>
            </a:r>
            <a:r>
              <a:rPr lang="it-IT" sz="1600" kern="0">
                <a:latin typeface="Arial"/>
                <a:cs typeface="Arial"/>
              </a:rPr>
              <a:t> (55%), </a:t>
            </a:r>
            <a:r>
              <a:rPr lang="it-IT" sz="1600" b="1" kern="0">
                <a:latin typeface="Arial"/>
                <a:cs typeface="Arial"/>
              </a:rPr>
              <a:t>motivati</a:t>
            </a:r>
            <a:r>
              <a:rPr lang="it-IT" sz="1600" kern="0">
                <a:latin typeface="Arial"/>
                <a:cs typeface="Arial"/>
              </a:rPr>
              <a:t> (48%) e </a:t>
            </a:r>
            <a:r>
              <a:rPr lang="it-IT" sz="1600" b="1" kern="0">
                <a:latin typeface="Arial"/>
                <a:cs typeface="Arial"/>
              </a:rPr>
              <a:t>responsabili</a:t>
            </a:r>
            <a:r>
              <a:rPr lang="it-IT" sz="1600" kern="0">
                <a:latin typeface="Arial"/>
                <a:cs typeface="Arial"/>
              </a:rPr>
              <a:t> (39%).</a:t>
            </a:r>
          </a:p>
          <a:p>
            <a:pPr marL="342900" indent="-342900" eaLnBrk="1" hangingPunct="1">
              <a:spcBef>
                <a:spcPts val="600"/>
              </a:spcBef>
              <a:buClr>
                <a:srgbClr val="CC2C30"/>
              </a:buClr>
              <a:buSzPct val="50000"/>
              <a:buFont typeface="Wingdings" pitchFamily="2" charset="2"/>
              <a:buChar char="n"/>
              <a:defRPr/>
            </a:pPr>
            <a:r>
              <a:rPr lang="it-IT" sz="1600" kern="0">
                <a:latin typeface="Arial"/>
                <a:cs typeface="Arial"/>
              </a:rPr>
              <a:t>Studenti e studentesse riconoscono di essere riusciti ad acquisire saperi durante la pandemia, in particolare nell’ambito delle </a:t>
            </a:r>
            <a:r>
              <a:rPr lang="it-IT" sz="1600" b="1" kern="0">
                <a:latin typeface="Arial"/>
                <a:cs typeface="Arial"/>
              </a:rPr>
              <a:t>competenze digitali </a:t>
            </a:r>
            <a:r>
              <a:rPr lang="it-IT" sz="1600" kern="0">
                <a:latin typeface="Arial"/>
                <a:cs typeface="Arial"/>
              </a:rPr>
              <a:t>(78% dei partecipanti all’inchiesta).</a:t>
            </a:r>
          </a:p>
          <a:p>
            <a:pPr marL="342900" indent="-342900" eaLnBrk="1" hangingPunct="1">
              <a:spcBef>
                <a:spcPts val="600"/>
              </a:spcBef>
              <a:buClr>
                <a:srgbClr val="CC2C30"/>
              </a:buClr>
              <a:buSzPct val="50000"/>
              <a:buFont typeface="Wingdings" pitchFamily="2" charset="2"/>
              <a:buChar char="n"/>
              <a:defRPr/>
            </a:pPr>
            <a:r>
              <a:rPr lang="it-IT" sz="1600"/>
              <a:t>Studenti e studentesse riconoscono come un’esperienza positiva l’essere riusciti a </a:t>
            </a:r>
            <a:r>
              <a:rPr lang="it-IT" sz="1600" b="1"/>
              <a:t>trovare soluzioni da soli/e</a:t>
            </a:r>
            <a:r>
              <a:rPr lang="it-IT" sz="1600"/>
              <a:t> ai problemi che la pandemia ha causato (75%). Si sentono più </a:t>
            </a:r>
            <a:r>
              <a:rPr lang="it-IT" sz="1600" b="1"/>
              <a:t>sicuri e autonomi</a:t>
            </a:r>
            <a:r>
              <a:rPr lang="it-IT" sz="1600"/>
              <a:t>. Hanno </a:t>
            </a:r>
            <a:r>
              <a:rPr lang="it-IT" sz="1600" b="1"/>
              <a:t>imparato a gestirsi</a:t>
            </a:r>
            <a:r>
              <a:rPr lang="it-IT" sz="1600"/>
              <a:t>, a </a:t>
            </a:r>
            <a:r>
              <a:rPr lang="it-IT" sz="1600" b="1"/>
              <a:t>sentirsi responsabili</a:t>
            </a:r>
            <a:r>
              <a:rPr lang="it-IT" sz="1600"/>
              <a:t>, a </a:t>
            </a:r>
            <a:r>
              <a:rPr lang="it-IT" sz="1600" b="1"/>
              <a:t>essere più creativi</a:t>
            </a:r>
            <a:r>
              <a:rPr lang="it-IT" sz="1600"/>
              <a:t>.</a:t>
            </a:r>
          </a:p>
          <a:p>
            <a:pPr marL="342900" indent="-342900" eaLnBrk="1" hangingPunct="1">
              <a:spcBef>
                <a:spcPts val="600"/>
              </a:spcBef>
              <a:buClr>
                <a:srgbClr val="CC2C30"/>
              </a:buClr>
              <a:buSzPct val="50000"/>
              <a:buFont typeface="Wingdings" pitchFamily="2" charset="2"/>
              <a:buChar char="n"/>
              <a:defRPr/>
            </a:pPr>
            <a:r>
              <a:rPr lang="it-IT" sz="1600"/>
              <a:t>Il </a:t>
            </a:r>
            <a:r>
              <a:rPr lang="it-IT" sz="1600" b="1"/>
              <a:t>supporto da parte dei docenti</a:t>
            </a:r>
            <a:r>
              <a:rPr lang="it-IT" sz="1600"/>
              <a:t>: considerata un’esperienza abbastanza positiva da parte del 33% di studenti e studentesse e il 24% la definisce come molto positiva (valori positivi totali 57%), mentre il 43% dei partecipanti si posiziona nei valori negativi (poco e per nulla). </a:t>
            </a:r>
          </a:p>
          <a:p>
            <a:pPr marL="342900" indent="-342900" eaLnBrk="1" hangingPunct="1">
              <a:spcBef>
                <a:spcPts val="600"/>
              </a:spcBef>
              <a:buClr>
                <a:srgbClr val="CC2C30"/>
              </a:buClr>
              <a:buSzPct val="50000"/>
              <a:buFont typeface="Wingdings" pitchFamily="2" charset="2"/>
              <a:buChar char="n"/>
              <a:defRPr/>
            </a:pPr>
            <a:r>
              <a:rPr lang="it-IT" sz="1600"/>
              <a:t>Le </a:t>
            </a:r>
            <a:r>
              <a:rPr lang="it-IT" sz="1600" b="1"/>
              <a:t>relazioni con i compagni e le compagne</a:t>
            </a:r>
            <a:r>
              <a:rPr lang="it-IT" sz="1600"/>
              <a:t> risulta essere un’esperienza positiva per il 66% degli studenti e delle studentesse. Per l’altra parte, le restrizioni e la situazione generale ha provocato una riduzione delle relazioni e un’esperienza negativa su questo versante. </a:t>
            </a:r>
          </a:p>
          <a:p>
            <a:pPr marL="342900" indent="-342900" eaLnBrk="1" hangingPunct="1">
              <a:spcBef>
                <a:spcPts val="600"/>
              </a:spcBef>
              <a:buClr>
                <a:srgbClr val="CC2C30"/>
              </a:buClr>
              <a:buSzPct val="50000"/>
              <a:buFont typeface="Wingdings" pitchFamily="2" charset="2"/>
              <a:buChar char="n"/>
              <a:defRPr/>
            </a:pPr>
            <a:r>
              <a:rPr lang="it-IT" sz="1600" kern="0">
                <a:latin typeface="Arial"/>
                <a:cs typeface="Arial"/>
              </a:rPr>
              <a:t>Consapevolezza del valore delle </a:t>
            </a:r>
            <a:r>
              <a:rPr lang="it-IT" sz="1600" b="1" kern="0">
                <a:latin typeface="Arial"/>
                <a:cs typeface="Arial"/>
              </a:rPr>
              <a:t>relazioni con i genitori</a:t>
            </a:r>
            <a:r>
              <a:rPr lang="it-IT" sz="1600" kern="0">
                <a:latin typeface="Arial"/>
                <a:cs typeface="Arial"/>
              </a:rPr>
              <a:t>, il tempo che questi hanno dedicato loro durante la pandemia, l’attenzione o semplicemente l’”esserci” per loro.</a:t>
            </a:r>
          </a:p>
        </p:txBody>
      </p:sp>
    </p:spTree>
    <p:extLst>
      <p:ext uri="{BB962C8B-B14F-4D97-AF65-F5344CB8AC3E}">
        <p14:creationId xmlns:p14="http://schemas.microsoft.com/office/powerpoint/2010/main" val="3107277586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feld 2">
            <a:extLst>
              <a:ext uri="{FF2B5EF4-FFF2-40B4-BE49-F238E27FC236}">
                <a16:creationId xmlns:a16="http://schemas.microsoft.com/office/drawing/2014/main" id="{5977FEDF-F6B7-4186-A07C-1B12637C6A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352" y="1484784"/>
            <a:ext cx="101582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it-IT" altLang="it-IT" sz="3200" b="1" err="1">
                <a:solidFill>
                  <a:srgbClr val="C00000"/>
                </a:solidFill>
                <a:latin typeface="Arial"/>
                <a:cs typeface="Open Sans"/>
              </a:rPr>
              <a:t>Evaluazione</a:t>
            </a:r>
            <a:r>
              <a:rPr lang="it-IT" altLang="it-IT" sz="3200" b="1">
                <a:solidFill>
                  <a:srgbClr val="C00000"/>
                </a:solidFill>
                <a:latin typeface="Arial"/>
                <a:cs typeface="Open Sans"/>
              </a:rPr>
              <a:t> docenti</a:t>
            </a:r>
            <a:endParaRPr lang="it-IT" altLang="it-IT" sz="2000" b="1">
              <a:solidFill>
                <a:srgbClr val="C00000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14D710E3-96FE-4211-9050-955C018CE046}"/>
              </a:ext>
            </a:extLst>
          </p:cNvPr>
          <p:cNvSpPr/>
          <p:nvPr/>
        </p:nvSpPr>
        <p:spPr>
          <a:xfrm>
            <a:off x="263352" y="2069559"/>
            <a:ext cx="11928648" cy="464742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342900" indent="-342900" eaLnBrk="1" hangingPunct="1">
              <a:spcBef>
                <a:spcPts val="600"/>
              </a:spcBef>
              <a:buClr>
                <a:srgbClr val="CC2C30"/>
              </a:buClr>
              <a:buSzPct val="50000"/>
              <a:buFont typeface="Wingdings" pitchFamily="2" charset="2"/>
              <a:buChar char="n"/>
              <a:defRPr/>
            </a:pPr>
            <a:r>
              <a:rPr lang="it-IT" sz="1600" kern="0">
                <a:latin typeface="Arial"/>
                <a:cs typeface="Arial"/>
              </a:rPr>
              <a:t>Rispetto all’esperienza pandemica anche i/le docenti si sentono soprattutto </a:t>
            </a:r>
            <a:r>
              <a:rPr lang="it-IT" sz="1600" b="1" kern="0">
                <a:latin typeface="Arial"/>
                <a:cs typeface="Arial"/>
              </a:rPr>
              <a:t>stanchi</a:t>
            </a:r>
            <a:r>
              <a:rPr lang="it-IT" sz="1600" kern="0">
                <a:latin typeface="Arial"/>
                <a:cs typeface="Arial"/>
              </a:rPr>
              <a:t> (77%)  ma in parte anche </a:t>
            </a:r>
            <a:r>
              <a:rPr lang="it-IT" sz="1600" b="1" kern="0">
                <a:latin typeface="Arial"/>
                <a:cs typeface="Arial"/>
              </a:rPr>
              <a:t>esausti</a:t>
            </a:r>
            <a:r>
              <a:rPr lang="it-IT" sz="1600" kern="0">
                <a:latin typeface="Arial"/>
                <a:cs typeface="Arial"/>
              </a:rPr>
              <a:t> (29%)</a:t>
            </a:r>
          </a:p>
          <a:p>
            <a:pPr marL="342900" indent="-342900" eaLnBrk="1" hangingPunct="1">
              <a:spcBef>
                <a:spcPts val="600"/>
              </a:spcBef>
              <a:buClr>
                <a:srgbClr val="CC2C30"/>
              </a:buClr>
              <a:buSzPct val="50000"/>
              <a:buFont typeface="Wingdings" pitchFamily="2" charset="2"/>
              <a:buChar char="n"/>
              <a:defRPr/>
            </a:pPr>
            <a:r>
              <a:rPr lang="it-IT" sz="1600" kern="0">
                <a:latin typeface="Arial"/>
                <a:cs typeface="Arial"/>
              </a:rPr>
              <a:t>Il 96% dei/delle insegnanti riconosce come qualità la propria </a:t>
            </a:r>
            <a:r>
              <a:rPr lang="it-IT" sz="1600" b="1" kern="0">
                <a:latin typeface="Arial"/>
                <a:cs typeface="Arial"/>
              </a:rPr>
              <a:t>capacità di adattamento </a:t>
            </a:r>
            <a:r>
              <a:rPr lang="it-IT" sz="1600" kern="0">
                <a:latin typeface="Arial"/>
                <a:cs typeface="Arial"/>
              </a:rPr>
              <a:t>alla situazione.</a:t>
            </a:r>
          </a:p>
          <a:p>
            <a:pPr marL="342900" indent="-342900" eaLnBrk="1" hangingPunct="1">
              <a:spcBef>
                <a:spcPts val="600"/>
              </a:spcBef>
              <a:buClr>
                <a:srgbClr val="CC2C30"/>
              </a:buClr>
              <a:buSzPct val="50000"/>
              <a:buFont typeface="Wingdings" pitchFamily="2" charset="2"/>
              <a:buChar char="n"/>
              <a:defRPr/>
            </a:pPr>
            <a:r>
              <a:rPr lang="it-IT" sz="1600" kern="0">
                <a:latin typeface="Arial"/>
                <a:cs typeface="Arial"/>
              </a:rPr>
              <a:t>Esperienze positive sono riferite agli aspetti della </a:t>
            </a:r>
            <a:r>
              <a:rPr lang="it-IT" sz="1600" b="1" kern="0">
                <a:latin typeface="Arial"/>
                <a:cs typeface="Arial"/>
              </a:rPr>
              <a:t>competenza digitale </a:t>
            </a:r>
            <a:r>
              <a:rPr lang="it-IT" sz="1600" kern="0">
                <a:latin typeface="Arial"/>
                <a:cs typeface="Arial"/>
              </a:rPr>
              <a:t>acquisita.</a:t>
            </a:r>
          </a:p>
          <a:p>
            <a:pPr marL="342900" indent="-342900" eaLnBrk="1" hangingPunct="1">
              <a:spcBef>
                <a:spcPts val="600"/>
              </a:spcBef>
              <a:buClr>
                <a:srgbClr val="CC2C30"/>
              </a:buClr>
              <a:buSzPct val="50000"/>
              <a:buFont typeface="Wingdings" pitchFamily="2" charset="2"/>
              <a:buChar char="n"/>
              <a:defRPr/>
            </a:pPr>
            <a:r>
              <a:rPr lang="it-IT" sz="1600" b="1" kern="0">
                <a:latin typeface="Arial"/>
                <a:cs typeface="Arial"/>
              </a:rPr>
              <a:t>Insegnare in pandemia</a:t>
            </a:r>
            <a:r>
              <a:rPr lang="it-IT" sz="1600" kern="0">
                <a:latin typeface="Arial"/>
                <a:cs typeface="Arial"/>
              </a:rPr>
              <a:t>: aspetti critici</a:t>
            </a:r>
          </a:p>
          <a:p>
            <a:pPr marL="800100" lvl="1" indent="-342900" eaLnBrk="1" hangingPunct="1">
              <a:spcBef>
                <a:spcPts val="600"/>
              </a:spcBef>
              <a:buClr>
                <a:srgbClr val="CC2C30"/>
              </a:buClr>
              <a:buSzPct val="50000"/>
              <a:buFont typeface="Wingdings" pitchFamily="2" charset="2"/>
              <a:buChar char="n"/>
              <a:defRPr/>
            </a:pPr>
            <a:r>
              <a:rPr lang="it-IT" sz="1600" kern="0">
                <a:latin typeface="Arial"/>
                <a:cs typeface="Arial"/>
              </a:rPr>
              <a:t>L’aspetto critico che più ha influenzato l’insegnamento è il </a:t>
            </a:r>
            <a:r>
              <a:rPr lang="it-IT" sz="1600" b="1" kern="0">
                <a:latin typeface="Arial"/>
                <a:cs typeface="Arial"/>
              </a:rPr>
              <a:t>carico di lavoro </a:t>
            </a:r>
            <a:r>
              <a:rPr lang="it-IT" sz="1600" kern="0">
                <a:latin typeface="Arial"/>
                <a:cs typeface="Arial"/>
              </a:rPr>
              <a:t>che si è aggiunto con la </a:t>
            </a:r>
            <a:r>
              <a:rPr lang="it-IT" sz="1600" b="1" kern="0">
                <a:latin typeface="Arial"/>
                <a:cs typeface="Arial"/>
              </a:rPr>
              <a:t>gestione della didattica a distanza</a:t>
            </a:r>
            <a:r>
              <a:rPr lang="it-IT" sz="1600" kern="0">
                <a:latin typeface="Arial"/>
                <a:cs typeface="Arial"/>
              </a:rPr>
              <a:t> o integrata (dichiarato dall’85% dei docenti e delle docenti).</a:t>
            </a:r>
          </a:p>
          <a:p>
            <a:pPr marL="800100" lvl="1" indent="-342900" eaLnBrk="1" hangingPunct="1">
              <a:spcBef>
                <a:spcPts val="600"/>
              </a:spcBef>
              <a:buClr>
                <a:srgbClr val="CC2C30"/>
              </a:buClr>
              <a:buSzPct val="50000"/>
              <a:buFont typeface="Wingdings" pitchFamily="2" charset="2"/>
              <a:buChar char="n"/>
              <a:defRPr/>
            </a:pPr>
            <a:r>
              <a:rPr lang="it-IT" sz="1600" kern="0">
                <a:latin typeface="Arial"/>
                <a:cs typeface="Arial"/>
              </a:rPr>
              <a:t>Gli </a:t>
            </a:r>
            <a:r>
              <a:rPr lang="it-IT" sz="1600" b="1" kern="0">
                <a:latin typeface="Arial"/>
                <a:cs typeface="Arial"/>
              </a:rPr>
              <a:t>strumenti digitali degli alunni e delle alunne per la didattica a distanza </a:t>
            </a:r>
            <a:r>
              <a:rPr lang="it-IT" sz="1600" kern="0">
                <a:latin typeface="Arial"/>
                <a:cs typeface="Arial"/>
              </a:rPr>
              <a:t>hanno rappresentato un aspetto di criticità per l’insegnamento per il 66% dei/delle docenti (situazioni di famiglie che non hanno potuto garantire il supporto digitale necessario ai loro figli, alunni che seguivano la didattica sul cellulare, connessioni internet poco stabili).</a:t>
            </a:r>
          </a:p>
          <a:p>
            <a:pPr marL="800100" lvl="1" indent="-342900" eaLnBrk="1" hangingPunct="1">
              <a:spcBef>
                <a:spcPts val="600"/>
              </a:spcBef>
              <a:buClr>
                <a:srgbClr val="CC2C30"/>
              </a:buClr>
              <a:buSzPct val="50000"/>
              <a:buFont typeface="Wingdings" pitchFamily="2" charset="2"/>
              <a:buChar char="n"/>
              <a:defRPr/>
            </a:pPr>
            <a:r>
              <a:rPr lang="it-IT" sz="1600" b="1" kern="0">
                <a:latin typeface="Arial"/>
                <a:cs typeface="Arial"/>
              </a:rPr>
              <a:t>Gestire contemporaneamente la didattica a distanza e la didattica in presenza </a:t>
            </a:r>
            <a:r>
              <a:rPr lang="it-IT" sz="1600" kern="0">
                <a:latin typeface="Arial"/>
                <a:cs typeface="Arial"/>
              </a:rPr>
              <a:t>(80%) è l’aspetto che insieme alla </a:t>
            </a:r>
            <a:r>
              <a:rPr lang="it-IT" sz="1600" b="1" kern="0">
                <a:latin typeface="Arial"/>
                <a:cs typeface="Arial"/>
              </a:rPr>
              <a:t>gestione dell’incertezza </a:t>
            </a:r>
            <a:r>
              <a:rPr lang="it-IT" sz="1600" kern="0">
                <a:latin typeface="Arial"/>
                <a:cs typeface="Arial"/>
              </a:rPr>
              <a:t>sulle sospensioni e riapertura delle attività didattiche (81%) più ha influenzato negativamente il lavoro degli/delle insegnanti.</a:t>
            </a:r>
          </a:p>
          <a:p>
            <a:pPr marL="800100" lvl="1" indent="-342900" eaLnBrk="1" hangingPunct="1">
              <a:spcBef>
                <a:spcPts val="600"/>
              </a:spcBef>
              <a:buClr>
                <a:srgbClr val="CC2C30"/>
              </a:buClr>
              <a:buSzPct val="50000"/>
              <a:buFont typeface="Wingdings" pitchFamily="2" charset="2"/>
              <a:buChar char="n"/>
              <a:defRPr/>
            </a:pPr>
            <a:r>
              <a:rPr lang="it-IT" sz="1600" kern="0">
                <a:latin typeface="Arial"/>
                <a:cs typeface="Arial"/>
              </a:rPr>
              <a:t>Difficoltà a gestire </a:t>
            </a:r>
            <a:r>
              <a:rPr lang="it-IT" sz="1600" b="1" kern="0">
                <a:latin typeface="Arial"/>
                <a:cs typeface="Arial"/>
              </a:rPr>
              <a:t>alunni e alunne con particolari difficoltà </a:t>
            </a:r>
            <a:r>
              <a:rPr lang="it-IT" sz="1600" kern="0">
                <a:latin typeface="Arial"/>
                <a:cs typeface="Arial"/>
              </a:rPr>
              <a:t>e la difficoltà a mantenere alta la </a:t>
            </a:r>
            <a:r>
              <a:rPr lang="it-IT" sz="1600" b="1" kern="0">
                <a:latin typeface="Arial"/>
                <a:cs typeface="Arial"/>
              </a:rPr>
              <a:t>motivazione</a:t>
            </a:r>
            <a:r>
              <a:rPr lang="it-IT" sz="1600" kern="0">
                <a:latin typeface="Arial"/>
                <a:cs typeface="Arial"/>
              </a:rPr>
              <a:t> </a:t>
            </a:r>
            <a:r>
              <a:rPr lang="it-IT" sz="1600" b="1" kern="0">
                <a:latin typeface="Arial"/>
                <a:cs typeface="Arial"/>
              </a:rPr>
              <a:t>nell’apprendimento.</a:t>
            </a:r>
          </a:p>
          <a:p>
            <a:pPr marL="800100" lvl="1" indent="-342900" eaLnBrk="1" hangingPunct="1">
              <a:spcBef>
                <a:spcPts val="600"/>
              </a:spcBef>
              <a:buClr>
                <a:srgbClr val="CC2C30"/>
              </a:buClr>
              <a:buSzPct val="50000"/>
              <a:buFont typeface="Wingdings" pitchFamily="2" charset="2"/>
              <a:buChar char="n"/>
              <a:defRPr/>
            </a:pPr>
            <a:r>
              <a:rPr lang="it-IT" sz="1600" kern="0">
                <a:latin typeface="Arial"/>
                <a:cs typeface="Arial"/>
              </a:rPr>
              <a:t>A livello personale una criticità è rappresentata dalla </a:t>
            </a:r>
            <a:r>
              <a:rPr lang="it-IT" sz="1600" b="1" kern="0">
                <a:latin typeface="Arial"/>
                <a:cs typeface="Arial"/>
              </a:rPr>
              <a:t>conciliazione famiglia-lavoro</a:t>
            </a:r>
            <a:r>
              <a:rPr lang="it-IT" sz="1600" kern="0">
                <a:latin typeface="Arial"/>
                <a:cs typeface="Arial"/>
              </a:rPr>
              <a:t>. Le/ gli insegnanti che sono anche madri/ padri di figli in età scolastica hanno vissuto con difficoltà questi mesi di pandemia.</a:t>
            </a:r>
          </a:p>
        </p:txBody>
      </p:sp>
    </p:spTree>
    <p:extLst>
      <p:ext uri="{BB962C8B-B14F-4D97-AF65-F5344CB8AC3E}">
        <p14:creationId xmlns:p14="http://schemas.microsoft.com/office/powerpoint/2010/main" val="3378189855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feld 2">
            <a:extLst>
              <a:ext uri="{FF2B5EF4-FFF2-40B4-BE49-F238E27FC236}">
                <a16:creationId xmlns:a16="http://schemas.microsoft.com/office/drawing/2014/main" id="{5977FEDF-F6B7-4186-A07C-1B12637C6A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352" y="1484784"/>
            <a:ext cx="101582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it-IT" altLang="it-IT" sz="3200" b="1" err="1">
                <a:solidFill>
                  <a:srgbClr val="C00000"/>
                </a:solidFill>
                <a:latin typeface="Arial"/>
                <a:cs typeface="Open Sans"/>
              </a:rPr>
              <a:t>Evaluazione</a:t>
            </a:r>
            <a:r>
              <a:rPr lang="it-IT" altLang="it-IT" sz="3200" b="1">
                <a:solidFill>
                  <a:srgbClr val="C00000"/>
                </a:solidFill>
                <a:latin typeface="Arial"/>
                <a:cs typeface="Open Sans"/>
              </a:rPr>
              <a:t> genitori</a:t>
            </a:r>
            <a:endParaRPr lang="it-IT" altLang="it-IT" sz="2000" b="1">
              <a:solidFill>
                <a:srgbClr val="C00000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14D710E3-96FE-4211-9050-955C018CE046}"/>
              </a:ext>
            </a:extLst>
          </p:cNvPr>
          <p:cNvSpPr/>
          <p:nvPr/>
        </p:nvSpPr>
        <p:spPr>
          <a:xfrm>
            <a:off x="263352" y="2069559"/>
            <a:ext cx="11928648" cy="464742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342900" indent="-342900" eaLnBrk="1" hangingPunct="1">
              <a:spcBef>
                <a:spcPts val="600"/>
              </a:spcBef>
              <a:buClr>
                <a:srgbClr val="CC2C30"/>
              </a:buClr>
              <a:buSzPct val="50000"/>
              <a:buFont typeface="Wingdings" pitchFamily="2" charset="2"/>
              <a:buChar char="n"/>
              <a:defRPr/>
            </a:pPr>
            <a:r>
              <a:rPr lang="it-IT" sz="1600" kern="0">
                <a:latin typeface="Arial"/>
                <a:cs typeface="Arial"/>
              </a:rPr>
              <a:t>Con le lezioni a distanza </a:t>
            </a:r>
            <a:r>
              <a:rPr lang="it-IT" sz="1600" b="1" kern="0">
                <a:latin typeface="Arial"/>
                <a:cs typeface="Arial"/>
              </a:rPr>
              <a:t>il mondo della scuola e il modo di fare scuola è entrato nelle case</a:t>
            </a:r>
            <a:r>
              <a:rPr lang="it-IT" sz="1600" kern="0">
                <a:latin typeface="Arial"/>
                <a:cs typeface="Arial"/>
              </a:rPr>
              <a:t>. I genitori sono più consapevoli di come funziona e di cosa succede durante una lezione. Con la pandemia </a:t>
            </a:r>
            <a:r>
              <a:rPr lang="it-IT" sz="1600" b="1" kern="0">
                <a:latin typeface="Arial"/>
                <a:cs typeface="Arial"/>
              </a:rPr>
              <a:t>la scuola ha acquisito trasparenza</a:t>
            </a:r>
            <a:r>
              <a:rPr lang="it-IT" sz="1600" kern="0">
                <a:latin typeface="Arial"/>
                <a:cs typeface="Arial"/>
              </a:rPr>
              <a:t>.</a:t>
            </a:r>
          </a:p>
          <a:p>
            <a:pPr marL="342900" indent="-342900" eaLnBrk="1" hangingPunct="1">
              <a:spcBef>
                <a:spcPts val="600"/>
              </a:spcBef>
              <a:buClr>
                <a:srgbClr val="CC2C30"/>
              </a:buClr>
              <a:buSzPct val="50000"/>
              <a:buFont typeface="Wingdings" pitchFamily="2" charset="2"/>
              <a:buChar char="n"/>
              <a:defRPr/>
            </a:pPr>
            <a:r>
              <a:rPr lang="it-IT" sz="1600" kern="0">
                <a:latin typeface="Arial"/>
                <a:cs typeface="Arial"/>
              </a:rPr>
              <a:t>Due terzi dei genitori presentano un quadro di </a:t>
            </a:r>
            <a:r>
              <a:rPr lang="it-IT" sz="1600" b="1" kern="0">
                <a:latin typeface="Arial"/>
                <a:cs typeface="Arial"/>
              </a:rPr>
              <a:t>apprezzamento su diversi fronti</a:t>
            </a:r>
            <a:r>
              <a:rPr lang="it-IT" sz="1600" kern="0">
                <a:latin typeface="Arial"/>
                <a:cs typeface="Arial"/>
              </a:rPr>
              <a:t>:</a:t>
            </a:r>
          </a:p>
          <a:p>
            <a:pPr marL="800100" lvl="1" indent="-342900" eaLnBrk="1" hangingPunct="1">
              <a:spcBef>
                <a:spcPts val="600"/>
              </a:spcBef>
              <a:buClr>
                <a:srgbClr val="CC2C30"/>
              </a:buClr>
              <a:buSzPct val="50000"/>
              <a:buFont typeface="Wingdings" pitchFamily="2" charset="2"/>
              <a:buChar char="n"/>
              <a:defRPr/>
            </a:pPr>
            <a:r>
              <a:rPr lang="it-IT" sz="1600"/>
              <a:t>L’88% riconosce come aspetto positivo </a:t>
            </a:r>
            <a:r>
              <a:rPr lang="it-IT" sz="1600" b="1"/>
              <a:t>la capacità del figlio/della figlia di essersi adattato/a alla situazione pandemica </a:t>
            </a:r>
            <a:r>
              <a:rPr lang="it-IT" sz="1600"/>
              <a:t>e la </a:t>
            </a:r>
            <a:r>
              <a:rPr lang="it-IT" sz="1600" b="1"/>
              <a:t>capacità di adattamento della propria famiglia </a:t>
            </a:r>
            <a:r>
              <a:rPr lang="it-IT" sz="1600"/>
              <a:t>(87%).</a:t>
            </a:r>
          </a:p>
          <a:p>
            <a:pPr marL="800100" lvl="1" indent="-342900" eaLnBrk="1" hangingPunct="1">
              <a:spcBef>
                <a:spcPts val="600"/>
              </a:spcBef>
              <a:buClr>
                <a:srgbClr val="CC2C30"/>
              </a:buClr>
              <a:buSzPct val="50000"/>
              <a:buFont typeface="Wingdings" pitchFamily="2" charset="2"/>
              <a:buChar char="n"/>
              <a:defRPr/>
            </a:pPr>
            <a:r>
              <a:rPr lang="it-IT" sz="1600"/>
              <a:t>È stata apprezzata la </a:t>
            </a:r>
            <a:r>
              <a:rPr lang="it-IT" sz="1600" b="1"/>
              <a:t>capacità dei docenti e del/la dirigente di adattarsi</a:t>
            </a:r>
            <a:r>
              <a:rPr lang="it-IT" sz="1600"/>
              <a:t> alla situazione, la </a:t>
            </a:r>
            <a:r>
              <a:rPr lang="it-IT" sz="1600" b="1"/>
              <a:t>competenza didattica dei docenti </a:t>
            </a:r>
            <a:r>
              <a:rPr lang="it-IT" sz="1600"/>
              <a:t>durante il periodo di didattica a distanza, la loro </a:t>
            </a:r>
            <a:r>
              <a:rPr lang="it-IT" sz="1600" b="1"/>
              <a:t>capacità di comprendere le difficoltà </a:t>
            </a:r>
            <a:r>
              <a:rPr lang="it-IT" sz="1600"/>
              <a:t>del proprio figlio.</a:t>
            </a:r>
          </a:p>
          <a:p>
            <a:pPr marL="342900" indent="-342900" eaLnBrk="1" hangingPunct="1">
              <a:spcBef>
                <a:spcPts val="600"/>
              </a:spcBef>
              <a:buClr>
                <a:srgbClr val="CC2C30"/>
              </a:buClr>
              <a:buSzPct val="50000"/>
              <a:buFont typeface="Wingdings" pitchFamily="2" charset="2"/>
              <a:buChar char="n"/>
              <a:defRPr/>
            </a:pPr>
            <a:r>
              <a:rPr lang="it-IT" sz="1600" b="1" kern="0">
                <a:latin typeface="Arial"/>
                <a:cs typeface="Arial"/>
              </a:rPr>
              <a:t>Problematicità</a:t>
            </a:r>
            <a:r>
              <a:rPr lang="it-IT" sz="1600" kern="0">
                <a:latin typeface="Arial"/>
                <a:cs typeface="Arial"/>
              </a:rPr>
              <a:t> nella pandemia:</a:t>
            </a:r>
          </a:p>
          <a:p>
            <a:pPr marL="800100" lvl="1" indent="-342900" eaLnBrk="1" hangingPunct="1">
              <a:spcBef>
                <a:spcPts val="600"/>
              </a:spcBef>
              <a:buClr>
                <a:srgbClr val="CC2C30"/>
              </a:buClr>
              <a:buSzPct val="50000"/>
              <a:buFont typeface="Wingdings" pitchFamily="2" charset="2"/>
              <a:buChar char="n"/>
              <a:defRPr/>
            </a:pPr>
            <a:r>
              <a:rPr lang="it-IT" sz="1600" b="1"/>
              <a:t>Criticità vissute con intensità e in ambiti diversi</a:t>
            </a:r>
            <a:r>
              <a:rPr lang="it-IT" sz="1600"/>
              <a:t>: Quegli aspetti che per certi genitori sono stati un problema, per altri invece non lo sono stati. </a:t>
            </a:r>
          </a:p>
          <a:p>
            <a:pPr marL="800100" lvl="1" indent="-342900" eaLnBrk="1" hangingPunct="1">
              <a:spcBef>
                <a:spcPts val="600"/>
              </a:spcBef>
              <a:buClr>
                <a:srgbClr val="CC2C30"/>
              </a:buClr>
              <a:buSzPct val="50000"/>
              <a:buFont typeface="Wingdings" pitchFamily="2" charset="2"/>
              <a:buChar char="n"/>
              <a:defRPr/>
            </a:pPr>
            <a:r>
              <a:rPr lang="it-IT" sz="1600"/>
              <a:t>Problematicità causata </a:t>
            </a:r>
            <a:r>
              <a:rPr lang="it-IT" sz="1600" b="1"/>
              <a:t>dall’incertezza su sospensioni e riprese delle attività didattiche </a:t>
            </a:r>
            <a:r>
              <a:rPr lang="it-IT" sz="1600"/>
              <a:t>(72% dei genitori).</a:t>
            </a:r>
          </a:p>
          <a:p>
            <a:pPr marL="800100" lvl="1" indent="-342900" eaLnBrk="1" hangingPunct="1">
              <a:spcBef>
                <a:spcPts val="600"/>
              </a:spcBef>
              <a:buClr>
                <a:srgbClr val="CC2C30"/>
              </a:buClr>
              <a:buSzPct val="50000"/>
              <a:buFont typeface="Wingdings" pitchFamily="2" charset="2"/>
              <a:buChar char="n"/>
              <a:defRPr/>
            </a:pPr>
            <a:r>
              <a:rPr lang="it-IT" sz="1600" kern="0">
                <a:latin typeface="Arial"/>
                <a:cs typeface="Arial"/>
              </a:rPr>
              <a:t>Per il 50% gli </a:t>
            </a:r>
            <a:r>
              <a:rPr lang="it-IT" sz="1600" b="1" kern="0">
                <a:latin typeface="Arial"/>
                <a:cs typeface="Arial"/>
              </a:rPr>
              <a:t>strumenti tecnologici </a:t>
            </a:r>
            <a:r>
              <a:rPr lang="it-IT" sz="1600" kern="0">
                <a:latin typeface="Arial"/>
                <a:cs typeface="Arial"/>
              </a:rPr>
              <a:t>a disposizione durante la pandemia sono stati un altro motivo di criticità; così come le </a:t>
            </a:r>
            <a:r>
              <a:rPr lang="it-IT" sz="1600" b="1" kern="0">
                <a:latin typeface="Arial"/>
                <a:cs typeface="Arial"/>
              </a:rPr>
              <a:t>competenze digitali proprie dei genitori e dei loro figli.</a:t>
            </a:r>
          </a:p>
          <a:p>
            <a:pPr marL="800100" lvl="1" indent="-342900" eaLnBrk="1" hangingPunct="1">
              <a:spcBef>
                <a:spcPts val="600"/>
              </a:spcBef>
              <a:buClr>
                <a:srgbClr val="CC2C30"/>
              </a:buClr>
              <a:buSzPct val="50000"/>
              <a:buFont typeface="Wingdings" pitchFamily="2" charset="2"/>
              <a:buChar char="n"/>
              <a:defRPr/>
            </a:pPr>
            <a:r>
              <a:rPr lang="it-IT" sz="1600" b="1" kern="0">
                <a:latin typeface="Arial"/>
                <a:cs typeface="Arial"/>
              </a:rPr>
              <a:t>Conciliazione famiglia-lavoro</a:t>
            </a:r>
            <a:r>
              <a:rPr lang="it-IT" sz="1600" kern="0">
                <a:latin typeface="Arial"/>
                <a:cs typeface="Arial"/>
              </a:rPr>
              <a:t>: Non è stato facile gestire lavoro, figli, didattica a distanza, alle volte DAD per un figlio mentre gli altri erano da portare a scuola, in particolare in famiglie monoparentali o con altri bambini piccoli e/o persone da accudire.</a:t>
            </a:r>
          </a:p>
        </p:txBody>
      </p:sp>
    </p:spTree>
    <p:extLst>
      <p:ext uri="{BB962C8B-B14F-4D97-AF65-F5344CB8AC3E}">
        <p14:creationId xmlns:p14="http://schemas.microsoft.com/office/powerpoint/2010/main" val="2337654181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feld 2">
            <a:extLst>
              <a:ext uri="{FF2B5EF4-FFF2-40B4-BE49-F238E27FC236}">
                <a16:creationId xmlns:a16="http://schemas.microsoft.com/office/drawing/2014/main" id="{5A924227-85AE-47AD-8567-1F929D8EF9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888" y="1592263"/>
            <a:ext cx="5976937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it-IT" sz="3600" b="1">
                <a:solidFill>
                  <a:srgbClr val="C0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Lawinengefahr</a:t>
            </a:r>
          </a:p>
          <a:p>
            <a:pPr eaLnBrk="1" hangingPunct="1"/>
            <a:endParaRPr lang="de-DE" altLang="it-IT" b="1">
              <a:solidFill>
                <a:srgbClr val="C00000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  <a:p>
            <a:pPr eaLnBrk="1" hangingPunct="1">
              <a:lnSpc>
                <a:spcPct val="150000"/>
              </a:lnSpc>
            </a:pPr>
            <a:endParaRPr lang="de-DE" altLang="it-IT" sz="3600" b="1">
              <a:solidFill>
                <a:srgbClr val="C00000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0EA0ED0E-C8C0-491B-BCFD-B55DD0D944D9}"/>
              </a:ext>
            </a:extLst>
          </p:cNvPr>
          <p:cNvSpPr/>
          <p:nvPr/>
        </p:nvSpPr>
        <p:spPr>
          <a:xfrm>
            <a:off x="-384175" y="9271"/>
            <a:ext cx="12960350" cy="7416801"/>
          </a:xfrm>
          <a:prstGeom prst="rect">
            <a:avLst/>
          </a:prstGeom>
          <a:solidFill>
            <a:srgbClr val="CD0E1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0244" name="Textfeld 4">
            <a:extLst>
              <a:ext uri="{FF2B5EF4-FFF2-40B4-BE49-F238E27FC236}">
                <a16:creationId xmlns:a16="http://schemas.microsoft.com/office/drawing/2014/main" id="{F1E3CA53-114A-459E-81B2-E198635EA6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4100" y="2276475"/>
            <a:ext cx="10082213" cy="532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de-DE" altLang="de-DE" sz="4800" u="sng">
                <a:solidFill>
                  <a:schemeClr val="bg1"/>
                </a:solidFill>
                <a:latin typeface="+mj-lt"/>
                <a:cs typeface="Arial"/>
              </a:rPr>
              <a:t>Ergebnisse Abschlussprüfungen</a:t>
            </a:r>
            <a:endParaRPr lang="de-DE" altLang="de-DE" sz="4800" u="sng">
              <a:solidFill>
                <a:schemeClr val="bg1"/>
              </a:solidFill>
              <a:latin typeface="+mj-lt"/>
            </a:endParaRPr>
          </a:p>
          <a:p>
            <a:pPr algn="ctr"/>
            <a:endParaRPr lang="de-DE" altLang="de-DE" sz="200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de-DE" altLang="de-DE" sz="4800" err="1">
                <a:solidFill>
                  <a:schemeClr val="bg1"/>
                </a:solidFill>
                <a:latin typeface="+mj-lt"/>
                <a:cs typeface="Arial"/>
              </a:rPr>
              <a:t>Risultati</a:t>
            </a:r>
            <a:r>
              <a:rPr lang="de-DE" altLang="de-DE" sz="4800">
                <a:solidFill>
                  <a:schemeClr val="bg1"/>
                </a:solidFill>
                <a:latin typeface="+mj-lt"/>
                <a:cs typeface="Arial"/>
              </a:rPr>
              <a:t> </a:t>
            </a:r>
            <a:r>
              <a:rPr lang="de-DE" altLang="de-DE" sz="4800" err="1">
                <a:solidFill>
                  <a:schemeClr val="bg1"/>
                </a:solidFill>
                <a:latin typeface="+mj-lt"/>
                <a:cs typeface="Arial"/>
              </a:rPr>
              <a:t>degli</a:t>
            </a:r>
            <a:r>
              <a:rPr lang="de-DE" altLang="de-DE" sz="4800">
                <a:solidFill>
                  <a:schemeClr val="bg1"/>
                </a:solidFill>
                <a:latin typeface="+mj-lt"/>
                <a:cs typeface="Arial"/>
              </a:rPr>
              <a:t> </a:t>
            </a:r>
            <a:r>
              <a:rPr lang="de-DE" altLang="de-DE" sz="4800" err="1">
                <a:solidFill>
                  <a:schemeClr val="bg1"/>
                </a:solidFill>
                <a:latin typeface="+mj-lt"/>
                <a:cs typeface="Arial"/>
              </a:rPr>
              <a:t>esami</a:t>
            </a:r>
            <a:r>
              <a:rPr lang="de-DE" altLang="de-DE" sz="4800">
                <a:solidFill>
                  <a:schemeClr val="bg1"/>
                </a:solidFill>
                <a:latin typeface="+mj-lt"/>
                <a:cs typeface="Arial"/>
              </a:rPr>
              <a:t> </a:t>
            </a:r>
            <a:r>
              <a:rPr lang="de-DE" altLang="de-DE" sz="4800" err="1">
                <a:solidFill>
                  <a:schemeClr val="bg1"/>
                </a:solidFill>
                <a:latin typeface="+mj-lt"/>
                <a:cs typeface="Arial"/>
              </a:rPr>
              <a:t>finali</a:t>
            </a:r>
            <a:endParaRPr lang="de-DE" altLang="de-DE" sz="4800">
              <a:solidFill>
                <a:schemeClr val="bg1"/>
              </a:solidFill>
              <a:latin typeface="+mj-lt"/>
              <a:cs typeface="Arial"/>
            </a:endParaRPr>
          </a:p>
          <a:p>
            <a:pPr algn="ctr"/>
            <a:endParaRPr lang="de-DE" altLang="de-DE" sz="200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r>
              <a:rPr lang="de-DE" sz="4800" err="1">
                <a:solidFill>
                  <a:schemeClr val="bg1"/>
                </a:solidFill>
                <a:latin typeface="Arial"/>
                <a:cs typeface="Arial"/>
              </a:rPr>
              <a:t>Resultac</a:t>
            </a:r>
            <a:r>
              <a:rPr lang="de-DE" sz="4800">
                <a:solidFill>
                  <a:schemeClr val="bg1"/>
                </a:solidFill>
                <a:latin typeface="Arial"/>
                <a:cs typeface="Arial"/>
              </a:rPr>
              <a:t> di </a:t>
            </a:r>
            <a:r>
              <a:rPr lang="de-DE" sz="4800" err="1">
                <a:solidFill>
                  <a:schemeClr val="bg1"/>
                </a:solidFill>
                <a:latin typeface="Arial"/>
                <a:cs typeface="Arial"/>
              </a:rPr>
              <a:t>ejams</a:t>
            </a:r>
            <a:r>
              <a:rPr lang="de-DE" sz="4800">
                <a:solidFill>
                  <a:schemeClr val="bg1"/>
                </a:solidFill>
                <a:latin typeface="Arial"/>
                <a:cs typeface="Arial"/>
              </a:rPr>
              <a:t> de conclujiun</a:t>
            </a:r>
          </a:p>
          <a:p>
            <a:pPr algn="ctr"/>
            <a:endParaRPr lang="de-DE" altLang="de-DE" sz="4800">
              <a:solidFill>
                <a:schemeClr val="bg1"/>
              </a:solidFill>
            </a:endParaRPr>
          </a:p>
          <a:p>
            <a:pPr algn="ctr"/>
            <a:endParaRPr lang="de-DE" altLang="de-DE" sz="5400">
              <a:solidFill>
                <a:schemeClr val="bg1"/>
              </a:solidFill>
            </a:endParaRPr>
          </a:p>
          <a:p>
            <a:pPr algn="ctr"/>
            <a:endParaRPr lang="de-DE" altLang="de-DE" sz="540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feld 2">
            <a:extLst>
              <a:ext uri="{FF2B5EF4-FFF2-40B4-BE49-F238E27FC236}">
                <a16:creationId xmlns:a16="http://schemas.microsoft.com/office/drawing/2014/main" id="{5977FEDF-F6B7-4186-A07C-1B12637C6A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208" y="1628800"/>
            <a:ext cx="1152644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de-DE" altLang="it-IT" sz="3200" b="1">
                <a:solidFill>
                  <a:srgbClr val="C00000"/>
                </a:solidFill>
                <a:latin typeface="+mj-lt"/>
                <a:cs typeface="Open Sans" panose="020B0606030504020204" pitchFamily="34" charset="0"/>
              </a:rPr>
              <a:t>Versetzungen an Grund- und Mittelschulen 2020/2021</a:t>
            </a:r>
          </a:p>
          <a:p>
            <a:pPr eaLnBrk="1" hangingPunct="1">
              <a:defRPr/>
            </a:pPr>
            <a:endParaRPr lang="de-DE" altLang="it-IT" sz="2000" b="1">
              <a:solidFill>
                <a:srgbClr val="C00000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8" name="Diagramm 7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GraphicFramePr>
            <a:graphicFrameLocks/>
          </p:cNvGraphicFramePr>
          <p:nvPr/>
        </p:nvGraphicFramePr>
        <p:xfrm>
          <a:off x="0" y="2204863"/>
          <a:ext cx="5735960" cy="4653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Diagramm 11">
            <a:extLst>
              <a:ext uri="{FF2B5EF4-FFF2-40B4-BE49-F238E27FC236}">
                <a16:creationId xmlns:a16="http://schemas.microsoft.com/office/drawing/2014/main" id="{00000000-0008-0000-0000-000004000000}"/>
              </a:ext>
            </a:extLst>
          </p:cNvPr>
          <p:cNvGraphicFramePr>
            <a:graphicFrameLocks/>
          </p:cNvGraphicFramePr>
          <p:nvPr/>
        </p:nvGraphicFramePr>
        <p:xfrm>
          <a:off x="5735960" y="2204863"/>
          <a:ext cx="6456040" cy="4608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Text Box 65">
            <a:extLst>
              <a:ext uri="{FF2B5EF4-FFF2-40B4-BE49-F238E27FC236}">
                <a16:creationId xmlns:a16="http://schemas.microsoft.com/office/drawing/2014/main" id="{78E484C5-4CBD-495C-94A9-B83573DB23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28448" y="6490086"/>
            <a:ext cx="2016224" cy="253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 rtl="0">
              <a:defRPr sz="1000"/>
            </a:pPr>
            <a:r>
              <a:rPr lang="de-DE" sz="1000" b="0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Quelle: Deutsche Bildungsdirektion</a:t>
            </a:r>
          </a:p>
        </p:txBody>
      </p:sp>
    </p:spTree>
    <p:extLst>
      <p:ext uri="{BB962C8B-B14F-4D97-AF65-F5344CB8AC3E}">
        <p14:creationId xmlns:p14="http://schemas.microsoft.com/office/powerpoint/2010/main" val="2159320848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33CD5C-051E-45F8-A2A9-6B17008AF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4" y="1484784"/>
            <a:ext cx="11692880" cy="1153096"/>
          </a:xfrm>
        </p:spPr>
        <p:txBody>
          <a:bodyPr/>
          <a:lstStyle/>
          <a:p>
            <a:pPr algn="l"/>
            <a:r>
              <a:rPr lang="de-DE" sz="3200" kern="1200">
                <a:solidFill>
                  <a:srgbClr val="C00000"/>
                </a:solidFill>
                <a:latin typeface="+mj-lt"/>
                <a:ea typeface="+mn-ea"/>
              </a:rPr>
              <a:t>Staatliche Abschlussprüfung der Unterstufe
an den deutschsprachigen Mittelschulen – 2020/2021</a:t>
            </a:r>
            <a:br>
              <a:rPr lang="de-DE"/>
            </a:br>
            <a:endParaRPr lang="de-DE"/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98A1AE20-EB46-4013-A2D5-9BE5CC0E1AE3}"/>
              </a:ext>
            </a:extLst>
          </p:cNvPr>
          <p:cNvGraphicFramePr>
            <a:graphicFrameLocks noGrp="1"/>
          </p:cNvGraphicFramePr>
          <p:nvPr/>
        </p:nvGraphicFramePr>
        <p:xfrm>
          <a:off x="168516" y="2395958"/>
          <a:ext cx="4991381" cy="4273404"/>
        </p:xfrm>
        <a:graphic>
          <a:graphicData uri="http://schemas.openxmlformats.org/drawingml/2006/table">
            <a:tbl>
              <a:tblPr firstRow="1" firstCol="1" bandRow="1"/>
              <a:tblGrid>
                <a:gridCol w="3263188">
                  <a:extLst>
                    <a:ext uri="{9D8B030D-6E8A-4147-A177-3AD203B41FA5}">
                      <a16:colId xmlns:a16="http://schemas.microsoft.com/office/drawing/2014/main" val="1045863156"/>
                    </a:ext>
                  </a:extLst>
                </a:gridCol>
                <a:gridCol w="935911">
                  <a:extLst>
                    <a:ext uri="{9D8B030D-6E8A-4147-A177-3AD203B41FA5}">
                      <a16:colId xmlns:a16="http://schemas.microsoft.com/office/drawing/2014/main" val="1814686459"/>
                    </a:ext>
                  </a:extLst>
                </a:gridCol>
                <a:gridCol w="792282">
                  <a:extLst>
                    <a:ext uri="{9D8B030D-6E8A-4147-A177-3AD203B41FA5}">
                      <a16:colId xmlns:a16="http://schemas.microsoft.com/office/drawing/2014/main" val="1620888781"/>
                    </a:ext>
                  </a:extLst>
                </a:gridCol>
              </a:tblGrid>
              <a:tr h="901614"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Interne und externe Kandidat*innen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2020/2021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4780728"/>
                  </a:ext>
                </a:extLst>
              </a:tr>
              <a:tr h="531088"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Kandidat*innen insgesamt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ctr" rtl="0" fontAlgn="ctr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4.101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rtl="0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100,00%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8777253"/>
                  </a:ext>
                </a:extLst>
              </a:tr>
              <a:tr h="790456"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zur Abschlussprüfung zugelassen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ctr" rtl="0" fontAlgn="ctr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4.045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98,63%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6539363"/>
                  </a:ext>
                </a:extLst>
              </a:tr>
              <a:tr h="506386"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zur Abschlussprüfung nicht zugelassen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ctr" rtl="0" fontAlgn="ctr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1,37%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980043"/>
                  </a:ext>
                </a:extLst>
              </a:tr>
              <a:tr h="531088"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Abschlussprüfung bestanden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ctr" rtl="0" fontAlgn="ctr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4.040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98,51%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2134803"/>
                  </a:ext>
                </a:extLst>
              </a:tr>
              <a:tr h="506386"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Abschlussprüfung nicht bestanden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ctr" rtl="0" fontAlgn="ctr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2517759"/>
                  </a:ext>
                </a:extLst>
              </a:tr>
              <a:tr h="506386"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zur Abschlussprüfung nicht angetreten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ctr" rtl="0" fontAlgn="ctr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6821427"/>
                  </a:ext>
                </a:extLst>
              </a:tr>
            </a:tbl>
          </a:graphicData>
        </a:graphic>
      </p:graphicFrame>
      <p:graphicFrame>
        <p:nvGraphicFramePr>
          <p:cNvPr id="11" name="Diagramm 10">
            <a:extLst>
              <a:ext uri="{FF2B5EF4-FFF2-40B4-BE49-F238E27FC236}">
                <a16:creationId xmlns:a16="http://schemas.microsoft.com/office/drawing/2014/main" id="{00000000-0008-0000-0100-000002000000}"/>
              </a:ext>
            </a:extLst>
          </p:cNvPr>
          <p:cNvGraphicFramePr>
            <a:graphicFrameLocks noGrp="1"/>
          </p:cNvGraphicFramePr>
          <p:nvPr/>
        </p:nvGraphicFramePr>
        <p:xfrm>
          <a:off x="5231904" y="2395958"/>
          <a:ext cx="6960095" cy="42734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00238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feld 2">
            <a:extLst>
              <a:ext uri="{FF2B5EF4-FFF2-40B4-BE49-F238E27FC236}">
                <a16:creationId xmlns:a16="http://schemas.microsoft.com/office/drawing/2014/main" id="{75F1A248-D6F2-4458-A4F4-6F7F40E290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888" y="1592263"/>
            <a:ext cx="5976937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it-IT" sz="3600" b="1">
                <a:solidFill>
                  <a:srgbClr val="C0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Lawinengefahr</a:t>
            </a:r>
          </a:p>
          <a:p>
            <a:pPr eaLnBrk="1" hangingPunct="1"/>
            <a:endParaRPr lang="de-DE" altLang="it-IT" b="1">
              <a:solidFill>
                <a:srgbClr val="C00000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  <a:p>
            <a:pPr eaLnBrk="1" hangingPunct="1">
              <a:lnSpc>
                <a:spcPct val="150000"/>
              </a:lnSpc>
            </a:pPr>
            <a:endParaRPr lang="de-DE" altLang="it-IT" sz="3600" b="1">
              <a:solidFill>
                <a:srgbClr val="C00000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0EA0ED0E-C8C0-491B-BCFD-B55DD0D944D9}"/>
              </a:ext>
            </a:extLst>
          </p:cNvPr>
          <p:cNvSpPr/>
          <p:nvPr/>
        </p:nvSpPr>
        <p:spPr>
          <a:xfrm>
            <a:off x="-384175" y="-315913"/>
            <a:ext cx="12960350" cy="7416801"/>
          </a:xfrm>
          <a:prstGeom prst="rect">
            <a:avLst/>
          </a:prstGeom>
          <a:solidFill>
            <a:srgbClr val="CD0E1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6388" name="Textfeld 4">
            <a:extLst>
              <a:ext uri="{FF2B5EF4-FFF2-40B4-BE49-F238E27FC236}">
                <a16:creationId xmlns:a16="http://schemas.microsoft.com/office/drawing/2014/main" id="{B8670ACC-145D-4E6C-B920-CF034EEFFE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4893" y="1716598"/>
            <a:ext cx="10082213" cy="7201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de-DE" altLang="de-DE" sz="4800">
                <a:solidFill>
                  <a:schemeClr val="bg1"/>
                </a:solidFill>
                <a:latin typeface="+mj-lt"/>
                <a:cs typeface="Arial"/>
              </a:rPr>
              <a:t>2020/2021</a:t>
            </a:r>
          </a:p>
          <a:p>
            <a:pPr algn="ctr"/>
            <a:endParaRPr lang="de-DE" altLang="de-DE" sz="2000">
              <a:solidFill>
                <a:schemeClr val="bg1"/>
              </a:solidFill>
              <a:latin typeface="+mj-lt"/>
              <a:cs typeface="Arial"/>
            </a:endParaRPr>
          </a:p>
          <a:p>
            <a:pPr algn="ctr"/>
            <a:r>
              <a:rPr lang="de-DE" altLang="de-DE" sz="4800" u="sng">
                <a:solidFill>
                  <a:schemeClr val="bg1"/>
                </a:solidFill>
                <a:latin typeface="+mj-lt"/>
                <a:cs typeface="Arial"/>
              </a:rPr>
              <a:t>Rückblick Bildungsjahr </a:t>
            </a:r>
            <a:endParaRPr lang="de-DE" altLang="de-DE" sz="4800" u="sng">
              <a:solidFill>
                <a:schemeClr val="bg1"/>
              </a:solidFill>
              <a:latin typeface="+mj-lt"/>
            </a:endParaRPr>
          </a:p>
          <a:p>
            <a:pPr algn="ctr"/>
            <a:endParaRPr lang="de-DE" altLang="de-DE" sz="200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de-DE" altLang="de-DE" sz="4800" err="1">
                <a:solidFill>
                  <a:schemeClr val="bg1"/>
                </a:solidFill>
                <a:latin typeface="+mj-lt"/>
                <a:cs typeface="Arial"/>
              </a:rPr>
              <a:t>Riassunto</a:t>
            </a:r>
            <a:r>
              <a:rPr lang="de-DE" altLang="de-DE" sz="4800">
                <a:solidFill>
                  <a:schemeClr val="bg1"/>
                </a:solidFill>
                <a:latin typeface="+mj-lt"/>
                <a:cs typeface="Arial"/>
              </a:rPr>
              <a:t> </a:t>
            </a:r>
            <a:r>
              <a:rPr lang="de-DE" altLang="de-DE" sz="4800" err="1">
                <a:solidFill>
                  <a:schemeClr val="bg1"/>
                </a:solidFill>
                <a:latin typeface="+mj-lt"/>
                <a:cs typeface="Arial"/>
              </a:rPr>
              <a:t>dell'anno</a:t>
            </a:r>
            <a:r>
              <a:rPr lang="de-DE" altLang="de-DE" sz="4800">
                <a:solidFill>
                  <a:schemeClr val="bg1"/>
                </a:solidFill>
                <a:latin typeface="+mj-lt"/>
                <a:cs typeface="Arial"/>
              </a:rPr>
              <a:t> </a:t>
            </a:r>
            <a:r>
              <a:rPr lang="de-DE" altLang="de-DE" sz="4800" err="1">
                <a:solidFill>
                  <a:schemeClr val="bg1"/>
                </a:solidFill>
                <a:latin typeface="+mj-lt"/>
                <a:cs typeface="Arial"/>
              </a:rPr>
              <a:t>scolastico</a:t>
            </a:r>
            <a:endParaRPr lang="de-DE" altLang="de-DE" sz="4800">
              <a:solidFill>
                <a:schemeClr val="bg1"/>
              </a:solidFill>
              <a:latin typeface="+mj-lt"/>
              <a:cs typeface="Arial"/>
            </a:endParaRPr>
          </a:p>
          <a:p>
            <a:pPr algn="ctr"/>
            <a:endParaRPr lang="de-DE" altLang="de-DE" sz="200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r>
              <a:rPr lang="de-DE" sz="4800" err="1">
                <a:solidFill>
                  <a:schemeClr val="bg1"/>
                </a:solidFill>
                <a:latin typeface="Arial"/>
                <a:cs typeface="Arial"/>
              </a:rPr>
              <a:t>Odlada</a:t>
            </a:r>
            <a:r>
              <a:rPr lang="de-DE" sz="4800">
                <a:solidFill>
                  <a:schemeClr val="bg1"/>
                </a:solidFill>
                <a:latin typeface="Arial"/>
                <a:cs typeface="Arial"/>
              </a:rPr>
              <a:t> </a:t>
            </a:r>
            <a:r>
              <a:rPr lang="de-DE" sz="4800" err="1">
                <a:solidFill>
                  <a:schemeClr val="bg1"/>
                </a:solidFill>
                <a:latin typeface="Arial"/>
                <a:cs typeface="Arial"/>
              </a:rPr>
              <a:t>zoruch</a:t>
            </a:r>
            <a:r>
              <a:rPr lang="de-DE" sz="4800">
                <a:solidFill>
                  <a:schemeClr val="bg1"/>
                </a:solidFill>
                <a:latin typeface="Arial"/>
                <a:cs typeface="Arial"/>
              </a:rPr>
              <a:t> </a:t>
            </a:r>
            <a:r>
              <a:rPr lang="de-DE" sz="4800" err="1">
                <a:solidFill>
                  <a:schemeClr val="bg1"/>
                </a:solidFill>
                <a:latin typeface="Arial"/>
                <a:cs typeface="Arial"/>
              </a:rPr>
              <a:t>sön</a:t>
            </a:r>
            <a:r>
              <a:rPr lang="de-DE" sz="4800">
                <a:solidFill>
                  <a:schemeClr val="bg1"/>
                </a:solidFill>
                <a:latin typeface="Arial"/>
                <a:cs typeface="Arial"/>
              </a:rPr>
              <a:t> </a:t>
            </a:r>
            <a:r>
              <a:rPr lang="de-DE" sz="4800" err="1">
                <a:solidFill>
                  <a:schemeClr val="bg1"/>
                </a:solidFill>
                <a:latin typeface="Arial"/>
                <a:cs typeface="Arial"/>
              </a:rPr>
              <a:t>l</a:t>
            </a:r>
            <a:r>
              <a:rPr lang="de-DE" altLang="de-DE" sz="4800" err="1">
                <a:solidFill>
                  <a:schemeClr val="bg1"/>
                </a:solidFill>
                <a:cs typeface="Arial"/>
              </a:rPr>
              <a:t>'</a:t>
            </a:r>
            <a:r>
              <a:rPr lang="de-DE" sz="4800" err="1">
                <a:solidFill>
                  <a:schemeClr val="bg1"/>
                </a:solidFill>
                <a:latin typeface="Arial"/>
                <a:cs typeface="Arial"/>
              </a:rPr>
              <a:t>ann</a:t>
            </a:r>
            <a:r>
              <a:rPr lang="de-DE" sz="4800">
                <a:solidFill>
                  <a:schemeClr val="bg1"/>
                </a:solidFill>
                <a:latin typeface="Arial"/>
                <a:cs typeface="Arial"/>
              </a:rPr>
              <a:t> de </a:t>
            </a:r>
            <a:r>
              <a:rPr lang="de-DE" sz="4800" err="1">
                <a:solidFill>
                  <a:schemeClr val="bg1"/>
                </a:solidFill>
                <a:latin typeface="Arial"/>
                <a:cs typeface="Arial"/>
              </a:rPr>
              <a:t>scora</a:t>
            </a:r>
            <a:endParaRPr lang="de-DE" sz="480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endParaRPr lang="de-DE" altLang="de-DE" sz="4800">
              <a:solidFill>
                <a:schemeClr val="bg1"/>
              </a:solidFill>
            </a:endParaRPr>
          </a:p>
          <a:p>
            <a:pPr algn="ctr"/>
            <a:endParaRPr lang="de-DE" altLang="de-DE" sz="5400">
              <a:solidFill>
                <a:schemeClr val="bg1"/>
              </a:solidFill>
            </a:endParaRPr>
          </a:p>
          <a:p>
            <a:pPr algn="ctr"/>
            <a:endParaRPr lang="de-DE" altLang="de-DE" sz="5400">
              <a:solidFill>
                <a:schemeClr val="bg1"/>
              </a:solidFill>
            </a:endParaRPr>
          </a:p>
          <a:p>
            <a:pPr algn="ctr"/>
            <a:endParaRPr lang="de-DE" altLang="de-DE" sz="5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854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A4BD62-9155-40CE-B310-BB8DA7EFB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4" y="1522016"/>
            <a:ext cx="11809312" cy="1295946"/>
          </a:xfrm>
        </p:spPr>
        <p:txBody>
          <a:bodyPr/>
          <a:lstStyle/>
          <a:p>
            <a:pPr algn="l"/>
            <a:r>
              <a:rPr lang="de-DE" sz="3200" kern="1200">
                <a:solidFill>
                  <a:srgbClr val="C00000"/>
                </a:solidFill>
                <a:latin typeface="Arial"/>
                <a:ea typeface="+mn-ea"/>
              </a:rPr>
              <a:t>Bewertungen der staatlichen Abschlussprüfung der Unterstufe an den deutschsprachigen Mittelschulen</a:t>
            </a:r>
            <a:endParaRPr lang="de-DE"/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5A996823-162A-4C17-9898-92B43C798D64}"/>
              </a:ext>
            </a:extLst>
          </p:cNvPr>
          <p:cNvGraphicFramePr>
            <a:graphicFrameLocks noGrp="1"/>
          </p:cNvGraphicFramePr>
          <p:nvPr/>
        </p:nvGraphicFramePr>
        <p:xfrm>
          <a:off x="263352" y="2817962"/>
          <a:ext cx="3960441" cy="3923408"/>
        </p:xfrm>
        <a:graphic>
          <a:graphicData uri="http://schemas.openxmlformats.org/drawingml/2006/table">
            <a:tbl>
              <a:tblPr/>
              <a:tblGrid>
                <a:gridCol w="1633333">
                  <a:extLst>
                    <a:ext uri="{9D8B030D-6E8A-4147-A177-3AD203B41FA5}">
                      <a16:colId xmlns:a16="http://schemas.microsoft.com/office/drawing/2014/main" val="1410381287"/>
                    </a:ext>
                  </a:extLst>
                </a:gridCol>
                <a:gridCol w="1119999">
                  <a:extLst>
                    <a:ext uri="{9D8B030D-6E8A-4147-A177-3AD203B41FA5}">
                      <a16:colId xmlns:a16="http://schemas.microsoft.com/office/drawing/2014/main" val="3282551203"/>
                    </a:ext>
                  </a:extLst>
                </a:gridCol>
                <a:gridCol w="1207109">
                  <a:extLst>
                    <a:ext uri="{9D8B030D-6E8A-4147-A177-3AD203B41FA5}">
                      <a16:colId xmlns:a16="http://schemas.microsoft.com/office/drawing/2014/main" val="4278586499"/>
                    </a:ext>
                  </a:extLst>
                </a:gridCol>
              </a:tblGrid>
              <a:tr h="363278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Bewertung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2020/2021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1196293"/>
                  </a:ext>
                </a:extLst>
              </a:tr>
              <a:tr h="363278">
                <a:tc>
                  <a:txBody>
                    <a:bodyPr/>
                    <a:lstStyle/>
                    <a:p>
                      <a:pPr algn="ctr" fontAlgn="ctr"/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8839088"/>
                  </a:ext>
                </a:extLst>
              </a:tr>
              <a:tr h="348748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SECHS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8,51%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1177981"/>
                  </a:ext>
                </a:extLst>
              </a:tr>
              <a:tr h="348748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SIEBEN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23,59%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9120389"/>
                  </a:ext>
                </a:extLst>
              </a:tr>
              <a:tr h="348748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ACHT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1.145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28,34%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5703431"/>
                  </a:ext>
                </a:extLst>
              </a:tr>
              <a:tr h="348748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NEUN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976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24,16%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8306149"/>
                  </a:ext>
                </a:extLst>
              </a:tr>
              <a:tr h="348748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ZEHN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11,73%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5211036"/>
                  </a:ext>
                </a:extLst>
              </a:tr>
              <a:tr h="712025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ZEHN MIT AUSZEICHNUNG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3,66%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952497"/>
                  </a:ext>
                </a:extLst>
              </a:tr>
              <a:tr h="377809">
                <a:tc>
                  <a:txBody>
                    <a:bodyPr/>
                    <a:lstStyle/>
                    <a:p>
                      <a:pPr algn="l" fontAlgn="b"/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4615302"/>
                  </a:ext>
                </a:extLst>
              </a:tr>
              <a:tr h="363278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Insgesamt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4.040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100,00%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3035797"/>
                  </a:ext>
                </a:extLst>
              </a:tr>
            </a:tbl>
          </a:graphicData>
        </a:graphic>
      </p:graphicFrame>
      <p:graphicFrame>
        <p:nvGraphicFramePr>
          <p:cNvPr id="8" name="Diagramm 7">
            <a:extLst>
              <a:ext uri="{FF2B5EF4-FFF2-40B4-BE49-F238E27FC236}">
                <a16:creationId xmlns:a16="http://schemas.microsoft.com/office/drawing/2014/main" id="{00000000-0008-0000-0300-000002000000}"/>
              </a:ext>
            </a:extLst>
          </p:cNvPr>
          <p:cNvGraphicFramePr>
            <a:graphicFrameLocks/>
          </p:cNvGraphicFramePr>
          <p:nvPr/>
        </p:nvGraphicFramePr>
        <p:xfrm>
          <a:off x="4486821" y="2708920"/>
          <a:ext cx="7513835" cy="41046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826668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m 4">
            <a:extLst>
              <a:ext uri="{FF2B5EF4-FFF2-40B4-BE49-F238E27FC236}">
                <a16:creationId xmlns:a16="http://schemas.microsoft.com/office/drawing/2014/main" id="{00000000-0008-0000-0400-000002000000}"/>
              </a:ext>
            </a:extLst>
          </p:cNvPr>
          <p:cNvGraphicFramePr>
            <a:graphicFrameLocks/>
          </p:cNvGraphicFramePr>
          <p:nvPr/>
        </p:nvGraphicFramePr>
        <p:xfrm>
          <a:off x="0" y="1412776"/>
          <a:ext cx="12192000" cy="54007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374084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244086-ED1A-4048-8052-76EB645E0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4" y="1484784"/>
            <a:ext cx="5256584" cy="432048"/>
          </a:xfrm>
        </p:spPr>
        <p:txBody>
          <a:bodyPr/>
          <a:lstStyle/>
          <a:p>
            <a:pPr algn="l"/>
            <a:r>
              <a:rPr lang="de-DE" sz="3200" kern="1200">
                <a:solidFill>
                  <a:srgbClr val="C00000"/>
                </a:solidFill>
                <a:latin typeface="+mj-lt"/>
                <a:ea typeface="+mn-ea"/>
              </a:rPr>
              <a:t>Deutsche Berufsbildung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29E9BDB6-2C86-4EA7-B24C-7A4F80CCC4D5}"/>
              </a:ext>
            </a:extLst>
          </p:cNvPr>
          <p:cNvSpPr txBox="1">
            <a:spLocks/>
          </p:cNvSpPr>
          <p:nvPr/>
        </p:nvSpPr>
        <p:spPr bwMode="auto">
          <a:xfrm>
            <a:off x="191344" y="2204864"/>
            <a:ext cx="5256584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de-DE" sz="2000" kern="1200">
                <a:solidFill>
                  <a:srgbClr val="C00000"/>
                </a:solidFill>
                <a:latin typeface="+mj-lt"/>
                <a:ea typeface="+mn-ea"/>
              </a:rPr>
              <a:t>Die Absolvent*innen an den deutschen Berufsfachschulen – 2020/2021</a:t>
            </a:r>
          </a:p>
        </p:txBody>
      </p:sp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65AC8F1E-654D-4A67-AB0B-A133DA62271C}"/>
              </a:ext>
            </a:extLst>
          </p:cNvPr>
          <p:cNvGraphicFramePr>
            <a:graphicFrameLocks noGrp="1"/>
          </p:cNvGraphicFramePr>
          <p:nvPr/>
        </p:nvGraphicFramePr>
        <p:xfrm>
          <a:off x="191345" y="2828042"/>
          <a:ext cx="5544615" cy="3917821"/>
        </p:xfrm>
        <a:graphic>
          <a:graphicData uri="http://schemas.openxmlformats.org/drawingml/2006/table">
            <a:tbl>
              <a:tblPr/>
              <a:tblGrid>
                <a:gridCol w="1563866">
                  <a:extLst>
                    <a:ext uri="{9D8B030D-6E8A-4147-A177-3AD203B41FA5}">
                      <a16:colId xmlns:a16="http://schemas.microsoft.com/office/drawing/2014/main" val="1258286667"/>
                    </a:ext>
                  </a:extLst>
                </a:gridCol>
                <a:gridCol w="1350612">
                  <a:extLst>
                    <a:ext uri="{9D8B030D-6E8A-4147-A177-3AD203B41FA5}">
                      <a16:colId xmlns:a16="http://schemas.microsoft.com/office/drawing/2014/main" val="2330894103"/>
                    </a:ext>
                  </a:extLst>
                </a:gridCol>
                <a:gridCol w="632393">
                  <a:extLst>
                    <a:ext uri="{9D8B030D-6E8A-4147-A177-3AD203B41FA5}">
                      <a16:colId xmlns:a16="http://schemas.microsoft.com/office/drawing/2014/main" val="3654073165"/>
                    </a:ext>
                  </a:extLst>
                </a:gridCol>
                <a:gridCol w="1262023">
                  <a:extLst>
                    <a:ext uri="{9D8B030D-6E8A-4147-A177-3AD203B41FA5}">
                      <a16:colId xmlns:a16="http://schemas.microsoft.com/office/drawing/2014/main" val="1717787224"/>
                    </a:ext>
                  </a:extLst>
                </a:gridCol>
                <a:gridCol w="735721">
                  <a:extLst>
                    <a:ext uri="{9D8B030D-6E8A-4147-A177-3AD203B41FA5}">
                      <a16:colId xmlns:a16="http://schemas.microsoft.com/office/drawing/2014/main" val="3112438134"/>
                    </a:ext>
                  </a:extLst>
                </a:gridCol>
              </a:tblGrid>
              <a:tr h="672966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Vollzeitausbildung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Lehrlingsausbildung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1282704"/>
                  </a:ext>
                </a:extLst>
              </a:tr>
              <a:tr h="534843">
                <a:tc rowSpan="2"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Kandidat*innen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D96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Kandidat*innen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9D08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110556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(1.-5. Klasse)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(3.-4.Klasse)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7909908"/>
                  </a:ext>
                </a:extLst>
              </a:tr>
              <a:tr h="534843"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Im Juni versetzt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1.796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91,91%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765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91,51%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6989466"/>
                  </a:ext>
                </a:extLst>
              </a:tr>
              <a:tr h="879824"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Mit aufgeschobener Gesamtbewertung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42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2,15%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0,12%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5883831"/>
                  </a:ext>
                </a:extLst>
              </a:tr>
              <a:tr h="577622"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Im Juni nicht versetzt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116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5,94%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70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8,37%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5057035"/>
                  </a:ext>
                </a:extLst>
              </a:tr>
              <a:tr h="534843"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Insgesamt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1.954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100,00%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836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100,00%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7645338"/>
                  </a:ext>
                </a:extLst>
              </a:tr>
            </a:tbl>
          </a:graphicData>
        </a:graphic>
      </p:graphicFrame>
      <p:graphicFrame>
        <p:nvGraphicFramePr>
          <p:cNvPr id="9" name="Diagramm 8">
            <a:extLst>
              <a:ext uri="{FF2B5EF4-FFF2-40B4-BE49-F238E27FC236}">
                <a16:creationId xmlns:a16="http://schemas.microsoft.com/office/drawing/2014/main" id="{55F68CBD-787F-471E-9071-9E18F8F5A0E1}"/>
              </a:ext>
            </a:extLst>
          </p:cNvPr>
          <p:cNvGraphicFramePr>
            <a:graphicFrameLocks/>
          </p:cNvGraphicFramePr>
          <p:nvPr/>
        </p:nvGraphicFramePr>
        <p:xfrm>
          <a:off x="5807968" y="1988840"/>
          <a:ext cx="6264696" cy="48691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193387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B4267D-82C5-45B6-8C2E-4ECE5BF7D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28" y="1556792"/>
            <a:ext cx="11836896" cy="1152128"/>
          </a:xfrm>
        </p:spPr>
        <p:txBody>
          <a:bodyPr/>
          <a:lstStyle/>
          <a:p>
            <a:pPr algn="l"/>
            <a:r>
              <a:rPr lang="de-DE" sz="3200" kern="1200">
                <a:solidFill>
                  <a:srgbClr val="C00000"/>
                </a:solidFill>
                <a:latin typeface="Arial"/>
                <a:ea typeface="+mn-ea"/>
              </a:rPr>
              <a:t>Staatliche Abschlussprüfungen an den deutschsprachigen Ober- und Berufsschulen - 2020/2021</a:t>
            </a:r>
            <a:br>
              <a:rPr lang="de-DE"/>
            </a:br>
            <a:endParaRPr lang="de-DE"/>
          </a:p>
        </p:txBody>
      </p:sp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18D2D297-EAC2-4F32-AF91-242191D6CC8D}"/>
              </a:ext>
            </a:extLst>
          </p:cNvPr>
          <p:cNvGraphicFramePr>
            <a:graphicFrameLocks noGrp="1"/>
          </p:cNvGraphicFramePr>
          <p:nvPr/>
        </p:nvGraphicFramePr>
        <p:xfrm>
          <a:off x="151504" y="2508647"/>
          <a:ext cx="4979988" cy="3983355"/>
        </p:xfrm>
        <a:graphic>
          <a:graphicData uri="http://schemas.openxmlformats.org/drawingml/2006/table">
            <a:tbl>
              <a:tblPr firstRow="1" firstCol="1" bandRow="1"/>
              <a:tblGrid>
                <a:gridCol w="3119438">
                  <a:extLst>
                    <a:ext uri="{9D8B030D-6E8A-4147-A177-3AD203B41FA5}">
                      <a16:colId xmlns:a16="http://schemas.microsoft.com/office/drawing/2014/main" val="2551401569"/>
                    </a:ext>
                  </a:extLst>
                </a:gridCol>
                <a:gridCol w="996601">
                  <a:extLst>
                    <a:ext uri="{9D8B030D-6E8A-4147-A177-3AD203B41FA5}">
                      <a16:colId xmlns:a16="http://schemas.microsoft.com/office/drawing/2014/main" val="1092035710"/>
                    </a:ext>
                  </a:extLst>
                </a:gridCol>
                <a:gridCol w="863949">
                  <a:extLst>
                    <a:ext uri="{9D8B030D-6E8A-4147-A177-3AD203B41FA5}">
                      <a16:colId xmlns:a16="http://schemas.microsoft.com/office/drawing/2014/main" val="516821310"/>
                    </a:ext>
                  </a:extLst>
                </a:gridCol>
              </a:tblGrid>
              <a:tr h="3695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Interne und externe Kandidat*innen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2020/2021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1624030"/>
                  </a:ext>
                </a:extLst>
              </a:tr>
              <a:tr h="6629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Kandidat*innen insgesamt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algn="just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            2.839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 b="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100,00%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9386260"/>
                  </a:ext>
                </a:extLst>
              </a:tr>
              <a:tr h="6629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zur Abschlussprüfung zugelassen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             2.797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 b="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98,52%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4661300"/>
                  </a:ext>
                </a:extLst>
              </a:tr>
              <a:tr h="6629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zur Abschlussprüfung nicht zugelassen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                 42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 b="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1,48%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4366790"/>
                  </a:ext>
                </a:extLst>
              </a:tr>
              <a:tr h="6629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Abschlussprüfung bestanden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             2.778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 b="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97,85%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9082527"/>
                  </a:ext>
                </a:extLst>
              </a:tr>
              <a:tr h="6629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Abschlussprüfung nicht bestanden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                  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 b="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0,42%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2304393"/>
                  </a:ext>
                </a:extLst>
              </a:tr>
              <a:tr h="2990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zur Abschlussprüfung nicht angetreten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                    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r" defTabSz="914400" rtl="0" eaLnBrk="1" fontAlgn="ctr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 b="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0,25%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4992314"/>
                  </a:ext>
                </a:extLst>
              </a:tr>
            </a:tbl>
          </a:graphicData>
        </a:graphic>
      </p:graphicFrame>
      <p:graphicFrame>
        <p:nvGraphicFramePr>
          <p:cNvPr id="6" name="Diagramm 5">
            <a:extLst>
              <a:ext uri="{FF2B5EF4-FFF2-40B4-BE49-F238E27FC236}">
                <a16:creationId xmlns:a16="http://schemas.microsoft.com/office/drawing/2014/main" id="{00000000-0008-0000-0500-000002000000}"/>
              </a:ext>
            </a:extLst>
          </p:cNvPr>
          <p:cNvGraphicFramePr>
            <a:graphicFrameLocks noGrp="1"/>
          </p:cNvGraphicFramePr>
          <p:nvPr/>
        </p:nvGraphicFramePr>
        <p:xfrm>
          <a:off x="5235668" y="2420889"/>
          <a:ext cx="6909004" cy="43704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299366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80AA55-A800-4303-ACD1-071F77E9C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878" y="1484784"/>
            <a:ext cx="10972800" cy="1118134"/>
          </a:xfrm>
        </p:spPr>
        <p:txBody>
          <a:bodyPr/>
          <a:lstStyle/>
          <a:p>
            <a:pPr algn="l"/>
            <a:r>
              <a:rPr lang="de-DE" sz="2800" kern="1200">
                <a:solidFill>
                  <a:srgbClr val="C00000"/>
                </a:solidFill>
                <a:latin typeface="Arial"/>
              </a:rPr>
              <a:t>Bewertungen der staatlichen Abschlussprüfung an den deutschsprachigen Ober- und Berufsschulen - 2020/2021</a:t>
            </a:r>
            <a:endParaRPr lang="de-DE"/>
          </a:p>
        </p:txBody>
      </p:sp>
      <p:graphicFrame>
        <p:nvGraphicFramePr>
          <p:cNvPr id="8" name="Tabelle 7">
            <a:extLst>
              <a:ext uri="{FF2B5EF4-FFF2-40B4-BE49-F238E27FC236}">
                <a16:creationId xmlns:a16="http://schemas.microsoft.com/office/drawing/2014/main" id="{411E18FE-C716-4139-9AA1-A4C005EE92C0}"/>
              </a:ext>
            </a:extLst>
          </p:cNvPr>
          <p:cNvGraphicFramePr>
            <a:graphicFrameLocks noGrp="1"/>
          </p:cNvGraphicFramePr>
          <p:nvPr/>
        </p:nvGraphicFramePr>
        <p:xfrm>
          <a:off x="180832" y="2588094"/>
          <a:ext cx="4691031" cy="3793234"/>
        </p:xfrm>
        <a:graphic>
          <a:graphicData uri="http://schemas.openxmlformats.org/drawingml/2006/table">
            <a:tbl>
              <a:tblPr/>
              <a:tblGrid>
                <a:gridCol w="1975878">
                  <a:extLst>
                    <a:ext uri="{9D8B030D-6E8A-4147-A177-3AD203B41FA5}">
                      <a16:colId xmlns:a16="http://schemas.microsoft.com/office/drawing/2014/main" val="1954412698"/>
                    </a:ext>
                  </a:extLst>
                </a:gridCol>
                <a:gridCol w="1344135">
                  <a:extLst>
                    <a:ext uri="{9D8B030D-6E8A-4147-A177-3AD203B41FA5}">
                      <a16:colId xmlns:a16="http://schemas.microsoft.com/office/drawing/2014/main" val="1241896164"/>
                    </a:ext>
                  </a:extLst>
                </a:gridCol>
                <a:gridCol w="1371018">
                  <a:extLst>
                    <a:ext uri="{9D8B030D-6E8A-4147-A177-3AD203B41FA5}">
                      <a16:colId xmlns:a16="http://schemas.microsoft.com/office/drawing/2014/main" val="2790608422"/>
                    </a:ext>
                  </a:extLst>
                </a:gridCol>
              </a:tblGrid>
              <a:tr h="422813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Bewertung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2020/2021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0071813"/>
                  </a:ext>
                </a:extLst>
              </a:tr>
              <a:tr h="302010">
                <a:tc>
                  <a:txBody>
                    <a:bodyPr/>
                    <a:lstStyle/>
                    <a:p>
                      <a:pPr algn="ctr" fontAlgn="ctr"/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3301496"/>
                  </a:ext>
                </a:extLst>
              </a:tr>
              <a:tr h="289928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2,77%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4043954"/>
                  </a:ext>
                </a:extLst>
              </a:tr>
              <a:tr h="289928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61 - 70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14,43%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817229"/>
                  </a:ext>
                </a:extLst>
              </a:tr>
              <a:tr h="289928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71 - 80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861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30,98%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8630911"/>
                  </a:ext>
                </a:extLst>
              </a:tr>
              <a:tr h="289928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81 - 90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26,92%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186142"/>
                  </a:ext>
                </a:extLst>
              </a:tr>
              <a:tr h="289928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91 - 99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14,11%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3543398"/>
                  </a:ext>
                </a:extLst>
              </a:tr>
              <a:tr h="302010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9,14%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8252301"/>
                  </a:ext>
                </a:extLst>
              </a:tr>
              <a:tr h="591938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 mit </a:t>
                      </a:r>
                      <a:b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Auszeichnung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1,62%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3412039"/>
                  </a:ext>
                </a:extLst>
              </a:tr>
              <a:tr h="302010">
                <a:tc>
                  <a:txBody>
                    <a:bodyPr/>
                    <a:lstStyle/>
                    <a:p>
                      <a:pPr algn="ctr" fontAlgn="ctr"/>
                      <a:endParaRPr lang="de-DE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3515251"/>
                  </a:ext>
                </a:extLst>
              </a:tr>
              <a:tr h="422813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Insgesamt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2.778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100,00%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4575801"/>
                  </a:ext>
                </a:extLst>
              </a:tr>
            </a:tbl>
          </a:graphicData>
        </a:graphic>
      </p:graphicFrame>
      <p:graphicFrame>
        <p:nvGraphicFramePr>
          <p:cNvPr id="5" name="Diagramm 4">
            <a:extLst>
              <a:ext uri="{FF2B5EF4-FFF2-40B4-BE49-F238E27FC236}">
                <a16:creationId xmlns:a16="http://schemas.microsoft.com/office/drawing/2014/main" id="{00000000-0008-0000-0700-000002000000}"/>
              </a:ext>
            </a:extLst>
          </p:cNvPr>
          <p:cNvGraphicFramePr>
            <a:graphicFrameLocks/>
          </p:cNvGraphicFramePr>
          <p:nvPr/>
        </p:nvGraphicFramePr>
        <p:xfrm>
          <a:off x="5807968" y="2453029"/>
          <a:ext cx="6384032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Diagramm 5">
            <a:extLst>
              <a:ext uri="{FF2B5EF4-FFF2-40B4-BE49-F238E27FC236}">
                <a16:creationId xmlns:a16="http://schemas.microsoft.com/office/drawing/2014/main" id="{00000000-0008-0000-0700-000002000000}"/>
              </a:ext>
            </a:extLst>
          </p:cNvPr>
          <p:cNvGraphicFramePr>
            <a:graphicFrameLocks/>
          </p:cNvGraphicFramePr>
          <p:nvPr/>
        </p:nvGraphicFramePr>
        <p:xfrm>
          <a:off x="5087888" y="2492895"/>
          <a:ext cx="6905234" cy="43206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899061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feld 2">
            <a:extLst>
              <a:ext uri="{FF2B5EF4-FFF2-40B4-BE49-F238E27FC236}">
                <a16:creationId xmlns:a16="http://schemas.microsoft.com/office/drawing/2014/main" id="{5A924227-85AE-47AD-8567-1F929D8EF9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888" y="1592263"/>
            <a:ext cx="5976937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it-IT" sz="3600" b="1">
                <a:solidFill>
                  <a:srgbClr val="C0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Lawinengefahr</a:t>
            </a:r>
          </a:p>
          <a:p>
            <a:pPr eaLnBrk="1" hangingPunct="1"/>
            <a:endParaRPr lang="de-DE" altLang="it-IT" b="1">
              <a:solidFill>
                <a:srgbClr val="C00000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  <a:p>
            <a:pPr eaLnBrk="1" hangingPunct="1">
              <a:lnSpc>
                <a:spcPct val="150000"/>
              </a:lnSpc>
            </a:pPr>
            <a:endParaRPr lang="de-DE" altLang="it-IT" sz="3600" b="1">
              <a:solidFill>
                <a:srgbClr val="C00000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0EA0ED0E-C8C0-491B-BCFD-B55DD0D944D9}"/>
              </a:ext>
            </a:extLst>
          </p:cNvPr>
          <p:cNvSpPr/>
          <p:nvPr/>
        </p:nvSpPr>
        <p:spPr>
          <a:xfrm>
            <a:off x="-384175" y="9271"/>
            <a:ext cx="12960350" cy="7416801"/>
          </a:xfrm>
          <a:prstGeom prst="rect">
            <a:avLst/>
          </a:prstGeom>
          <a:solidFill>
            <a:srgbClr val="CD0E1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0244" name="Textfeld 4">
            <a:extLst>
              <a:ext uri="{FF2B5EF4-FFF2-40B4-BE49-F238E27FC236}">
                <a16:creationId xmlns:a16="http://schemas.microsoft.com/office/drawing/2014/main" id="{F1E3CA53-114A-459E-81B2-E198635EA6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4100" y="2276475"/>
            <a:ext cx="10082213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de-DE" altLang="de-DE" sz="4800">
                <a:solidFill>
                  <a:schemeClr val="bg1"/>
                </a:solidFill>
                <a:latin typeface="+mj-lt"/>
                <a:cs typeface="Arial"/>
              </a:rPr>
              <a:t>Ergebnisse Abschlussprüfungen</a:t>
            </a:r>
          </a:p>
          <a:p>
            <a:pPr algn="ctr"/>
            <a:endParaRPr lang="de-DE" altLang="de-DE" sz="200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de-DE" sz="4800" u="sng" err="1">
                <a:solidFill>
                  <a:schemeClr val="bg1"/>
                </a:solidFill>
                <a:latin typeface="+mj-lt"/>
                <a:cs typeface="Arial"/>
              </a:rPr>
              <a:t>Risultati</a:t>
            </a:r>
            <a:r>
              <a:rPr lang="de-DE" sz="4800" u="sng">
                <a:solidFill>
                  <a:schemeClr val="bg1"/>
                </a:solidFill>
                <a:latin typeface="+mj-lt"/>
                <a:cs typeface="Arial"/>
              </a:rPr>
              <a:t> </a:t>
            </a:r>
            <a:r>
              <a:rPr lang="de-DE" sz="4800" u="sng" err="1">
                <a:solidFill>
                  <a:schemeClr val="bg1"/>
                </a:solidFill>
                <a:latin typeface="+mj-lt"/>
                <a:cs typeface="Arial"/>
              </a:rPr>
              <a:t>degli</a:t>
            </a:r>
            <a:r>
              <a:rPr lang="de-DE" sz="4800" u="sng">
                <a:solidFill>
                  <a:schemeClr val="bg1"/>
                </a:solidFill>
                <a:latin typeface="+mj-lt"/>
                <a:cs typeface="Arial"/>
              </a:rPr>
              <a:t> </a:t>
            </a:r>
            <a:r>
              <a:rPr lang="de-DE" sz="4800" u="sng" err="1">
                <a:solidFill>
                  <a:schemeClr val="bg1"/>
                </a:solidFill>
                <a:latin typeface="+mj-lt"/>
                <a:cs typeface="Arial"/>
              </a:rPr>
              <a:t>esami</a:t>
            </a:r>
            <a:r>
              <a:rPr lang="de-DE" sz="4800" u="sng">
                <a:solidFill>
                  <a:schemeClr val="bg1"/>
                </a:solidFill>
                <a:latin typeface="+mj-lt"/>
                <a:cs typeface="Arial"/>
              </a:rPr>
              <a:t> </a:t>
            </a:r>
            <a:r>
              <a:rPr lang="de-DE" sz="4800" u="sng" err="1">
                <a:solidFill>
                  <a:schemeClr val="bg1"/>
                </a:solidFill>
                <a:latin typeface="+mj-lt"/>
                <a:cs typeface="Arial"/>
              </a:rPr>
              <a:t>finali</a:t>
            </a:r>
            <a:endParaRPr lang="de-DE" sz="4800" u="sng">
              <a:solidFill>
                <a:schemeClr val="bg1"/>
              </a:solidFill>
              <a:latin typeface="+mj-lt"/>
              <a:cs typeface="Arial"/>
            </a:endParaRPr>
          </a:p>
          <a:p>
            <a:pPr algn="ctr"/>
            <a:endParaRPr lang="de-DE" altLang="de-DE" sz="2000">
              <a:solidFill>
                <a:schemeClr val="bg1"/>
              </a:solidFill>
              <a:latin typeface="+mj-lt"/>
              <a:cs typeface="Arial"/>
            </a:endParaRPr>
          </a:p>
          <a:p>
            <a:pPr algn="ctr"/>
            <a:r>
              <a:rPr lang="de-DE" altLang="de-DE" sz="4800" err="1">
                <a:solidFill>
                  <a:schemeClr val="bg1"/>
                </a:solidFill>
                <a:latin typeface="+mj-lt"/>
                <a:cs typeface="Arial"/>
              </a:rPr>
              <a:t>Resultac</a:t>
            </a:r>
            <a:r>
              <a:rPr lang="de-DE" altLang="de-DE" sz="4800">
                <a:solidFill>
                  <a:schemeClr val="bg1"/>
                </a:solidFill>
                <a:latin typeface="+mj-lt"/>
                <a:cs typeface="Arial"/>
              </a:rPr>
              <a:t> di </a:t>
            </a:r>
            <a:r>
              <a:rPr lang="de-DE" altLang="de-DE" sz="4800" err="1">
                <a:solidFill>
                  <a:schemeClr val="bg1"/>
                </a:solidFill>
                <a:latin typeface="+mj-lt"/>
                <a:cs typeface="Arial"/>
              </a:rPr>
              <a:t>ejams</a:t>
            </a:r>
            <a:r>
              <a:rPr lang="de-DE" altLang="de-DE" sz="4800">
                <a:solidFill>
                  <a:schemeClr val="bg1"/>
                </a:solidFill>
                <a:latin typeface="+mj-lt"/>
                <a:cs typeface="Arial"/>
              </a:rPr>
              <a:t> de conclujiun</a:t>
            </a:r>
          </a:p>
          <a:p>
            <a:pPr algn="ctr"/>
            <a:endParaRPr lang="de-DE" altLang="de-DE" sz="2000" i="1">
              <a:solidFill>
                <a:schemeClr val="bg1"/>
              </a:solidFill>
              <a:latin typeface="+mj-lt"/>
            </a:endParaRPr>
          </a:p>
          <a:p>
            <a:pPr algn="ctr"/>
            <a:endParaRPr lang="de-DE" altLang="de-DE" sz="5400">
              <a:solidFill>
                <a:schemeClr val="bg1"/>
              </a:solidFill>
            </a:endParaRPr>
          </a:p>
          <a:p>
            <a:pPr algn="ctr"/>
            <a:endParaRPr lang="de-DE" altLang="de-DE" sz="540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9F428B6A-7855-460A-AD03-56BC8BE9F6E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976"/>
          <a:stretch/>
        </p:blipFill>
        <p:spPr>
          <a:xfrm>
            <a:off x="1659559" y="2476748"/>
            <a:ext cx="8923575" cy="2631784"/>
          </a:xfrm>
          <a:prstGeom prst="rect">
            <a:avLst/>
          </a:prstGeom>
        </p:spPr>
      </p:pic>
      <p:sp>
        <p:nvSpPr>
          <p:cNvPr id="9219" name="Textfeld 2">
            <a:extLst>
              <a:ext uri="{FF2B5EF4-FFF2-40B4-BE49-F238E27FC236}">
                <a16:creationId xmlns:a16="http://schemas.microsoft.com/office/drawing/2014/main" id="{5977FEDF-F6B7-4186-A07C-1B12637C6A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208" y="1628800"/>
            <a:ext cx="972624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it-IT" altLang="it-IT" sz="3200" b="1">
                <a:solidFill>
                  <a:srgbClr val="C00000"/>
                </a:solidFill>
                <a:latin typeface="+mj-lt"/>
                <a:cs typeface="Open Sans" panose="020B0606030504020204" pitchFamily="34" charset="0"/>
              </a:rPr>
              <a:t>Scuola primaria e Scuola secondaria di I grado  </a:t>
            </a:r>
            <a:br>
              <a:rPr lang="it-IT" altLang="it-IT" sz="3200" b="1">
                <a:solidFill>
                  <a:srgbClr val="C00000"/>
                </a:solidFill>
                <a:latin typeface="+mj-lt"/>
                <a:cs typeface="Open Sans" panose="020B0606030504020204" pitchFamily="34" charset="0"/>
              </a:rPr>
            </a:br>
            <a:r>
              <a:rPr lang="it-IT" altLang="it-IT" sz="2000" b="1">
                <a:solidFill>
                  <a:srgbClr val="666D70"/>
                </a:solidFill>
                <a:latin typeface="+mj-lt"/>
                <a:cs typeface="Open Sans" panose="020B0606030504020204" pitchFamily="34" charset="0"/>
              </a:rPr>
              <a:t>Ammissioni  alla classe successiva</a:t>
            </a:r>
            <a:endParaRPr lang="de-DE" altLang="it-IT" sz="2000" b="1">
              <a:solidFill>
                <a:srgbClr val="C00000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CF28AEB3-25BF-4737-904E-6E6AB6949BE4}"/>
              </a:ext>
            </a:extLst>
          </p:cNvPr>
          <p:cNvSpPr/>
          <p:nvPr/>
        </p:nvSpPr>
        <p:spPr>
          <a:xfrm>
            <a:off x="268858" y="5229200"/>
            <a:ext cx="5760000" cy="1409617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342900" indent="-342900" eaLnBrk="1" hangingPunct="1">
              <a:lnSpc>
                <a:spcPts val="2400"/>
              </a:lnSpc>
              <a:spcBef>
                <a:spcPct val="20000"/>
              </a:spcBef>
              <a:buClr>
                <a:srgbClr val="CC2C30"/>
              </a:buClr>
              <a:buSzPct val="50000"/>
              <a:buFont typeface="Wingdings" pitchFamily="2" charset="2"/>
              <a:buChar char="n"/>
              <a:defRPr/>
            </a:pPr>
            <a:r>
              <a:rPr lang="de-DE" sz="2800" b="1" kern="0">
                <a:solidFill>
                  <a:srgbClr val="666D70"/>
                </a:solidFill>
                <a:latin typeface="+mn-lt"/>
                <a:cs typeface="Arial"/>
              </a:rPr>
              <a:t>6.222</a:t>
            </a:r>
            <a:r>
              <a:rPr lang="de-DE" sz="2000" kern="0">
                <a:solidFill>
                  <a:srgbClr val="666D70"/>
                </a:solidFill>
                <a:latin typeface="+mn-lt"/>
                <a:cs typeface="Arial"/>
              </a:rPr>
              <a:t> </a:t>
            </a:r>
            <a:r>
              <a:rPr lang="de-DE" sz="2000" kern="0" err="1">
                <a:solidFill>
                  <a:srgbClr val="666D70"/>
                </a:solidFill>
                <a:latin typeface="+mn-lt"/>
                <a:cs typeface="Arial"/>
              </a:rPr>
              <a:t>studenti</a:t>
            </a:r>
            <a:r>
              <a:rPr lang="de-DE" sz="2000" kern="0">
                <a:solidFill>
                  <a:srgbClr val="666D70"/>
                </a:solidFill>
                <a:latin typeface="+mn-lt"/>
                <a:cs typeface="Arial"/>
              </a:rPr>
              <a:t> </a:t>
            </a:r>
            <a:r>
              <a:rPr lang="de-DE" sz="2000" kern="0" err="1">
                <a:solidFill>
                  <a:srgbClr val="666D70"/>
                </a:solidFill>
                <a:latin typeface="+mn-lt"/>
                <a:cs typeface="Arial"/>
              </a:rPr>
              <a:t>frequentanti</a:t>
            </a:r>
            <a:r>
              <a:rPr lang="de-DE" sz="2000" kern="0">
                <a:solidFill>
                  <a:srgbClr val="666D70"/>
                </a:solidFill>
                <a:latin typeface="+mn-lt"/>
                <a:cs typeface="Arial"/>
              </a:rPr>
              <a:t> di scuola </a:t>
            </a:r>
            <a:r>
              <a:rPr lang="de-DE" sz="2000" b="1" kern="0">
                <a:solidFill>
                  <a:srgbClr val="666D70"/>
                </a:solidFill>
                <a:latin typeface="+mn-lt"/>
                <a:cs typeface="Arial"/>
              </a:rPr>
              <a:t>primaria</a:t>
            </a:r>
          </a:p>
          <a:p>
            <a:pPr marL="800100" lvl="1" indent="-342900">
              <a:lnSpc>
                <a:spcPts val="2400"/>
              </a:lnSpc>
              <a:spcBef>
                <a:spcPct val="20000"/>
              </a:spcBef>
              <a:buClr>
                <a:srgbClr val="CC2C30"/>
              </a:buClr>
              <a:buSzPct val="50000"/>
              <a:buFont typeface="Wingdings" pitchFamily="2" charset="2"/>
              <a:buChar char="n"/>
              <a:defRPr/>
            </a:pPr>
            <a:r>
              <a:rPr lang="de-DE" sz="2800" b="1" kern="0">
                <a:solidFill>
                  <a:srgbClr val="666D70"/>
                </a:solidFill>
                <a:latin typeface="+mn-lt"/>
                <a:cs typeface="Arial"/>
              </a:rPr>
              <a:t>6.197</a:t>
            </a:r>
            <a:r>
              <a:rPr lang="de-DE" sz="2000" kern="0">
                <a:solidFill>
                  <a:srgbClr val="666D70"/>
                </a:solidFill>
                <a:latin typeface="+mn-lt"/>
                <a:cs typeface="Arial"/>
              </a:rPr>
              <a:t> </a:t>
            </a:r>
            <a:r>
              <a:rPr lang="de-DE" sz="2000" b="1" kern="0" err="1">
                <a:solidFill>
                  <a:srgbClr val="666D70"/>
                </a:solidFill>
                <a:latin typeface="+mn-lt"/>
                <a:cs typeface="Arial"/>
              </a:rPr>
              <a:t>ammessi</a:t>
            </a:r>
            <a:r>
              <a:rPr lang="de-DE" sz="2000" kern="0">
                <a:solidFill>
                  <a:srgbClr val="666D70"/>
                </a:solidFill>
                <a:latin typeface="+mn-lt"/>
                <a:cs typeface="Arial"/>
              </a:rPr>
              <a:t> alla </a:t>
            </a:r>
            <a:r>
              <a:rPr lang="de-DE" sz="2000" kern="0" err="1">
                <a:solidFill>
                  <a:srgbClr val="666D70"/>
                </a:solidFill>
                <a:latin typeface="+mn-lt"/>
                <a:cs typeface="Arial"/>
              </a:rPr>
              <a:t>classe</a:t>
            </a:r>
            <a:r>
              <a:rPr lang="de-DE" sz="2000" kern="0">
                <a:solidFill>
                  <a:srgbClr val="666D70"/>
                </a:solidFill>
                <a:latin typeface="+mn-lt"/>
                <a:cs typeface="Arial"/>
              </a:rPr>
              <a:t> </a:t>
            </a:r>
            <a:r>
              <a:rPr lang="de-DE" sz="2000" kern="0" err="1">
                <a:solidFill>
                  <a:srgbClr val="666D70"/>
                </a:solidFill>
                <a:latin typeface="+mn-lt"/>
                <a:cs typeface="Arial"/>
              </a:rPr>
              <a:t>successiva</a:t>
            </a:r>
            <a:r>
              <a:rPr lang="de-DE" sz="2000" kern="0">
                <a:solidFill>
                  <a:srgbClr val="666D70"/>
                </a:solidFill>
                <a:latin typeface="+mn-lt"/>
                <a:cs typeface="Arial"/>
              </a:rPr>
              <a:t> della scuola</a:t>
            </a:r>
            <a:r>
              <a:rPr lang="de-DE" sz="2000" b="1" kern="0">
                <a:solidFill>
                  <a:srgbClr val="666D70"/>
                </a:solidFill>
                <a:latin typeface="+mn-lt"/>
                <a:cs typeface="Arial"/>
              </a:rPr>
              <a:t> primaria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638B3768-F223-47AC-83C1-8C241AE14B95}"/>
              </a:ext>
            </a:extLst>
          </p:cNvPr>
          <p:cNvSpPr/>
          <p:nvPr/>
        </p:nvSpPr>
        <p:spPr>
          <a:xfrm>
            <a:off x="6096000" y="5229200"/>
            <a:ext cx="5760000" cy="116044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342900" indent="-342900" eaLnBrk="1" hangingPunct="1">
              <a:lnSpc>
                <a:spcPts val="2400"/>
              </a:lnSpc>
              <a:spcBef>
                <a:spcPct val="20000"/>
              </a:spcBef>
              <a:buClr>
                <a:srgbClr val="CC2C30"/>
              </a:buClr>
              <a:buSzPct val="50000"/>
              <a:buFont typeface="Wingdings" pitchFamily="2" charset="2"/>
              <a:buChar char="n"/>
              <a:defRPr/>
            </a:pPr>
            <a:r>
              <a:rPr lang="de-DE" sz="2800" b="1" kern="0">
                <a:solidFill>
                  <a:srgbClr val="666D70"/>
                </a:solidFill>
                <a:latin typeface="Arial"/>
                <a:cs typeface="Arial"/>
              </a:rPr>
              <a:t>4.249</a:t>
            </a:r>
            <a:r>
              <a:rPr lang="de-DE" sz="2000" kern="0">
                <a:solidFill>
                  <a:srgbClr val="666D70"/>
                </a:solidFill>
                <a:latin typeface="Arial"/>
                <a:cs typeface="Arial"/>
              </a:rPr>
              <a:t> </a:t>
            </a:r>
            <a:r>
              <a:rPr lang="de-DE" sz="2000" kern="0" err="1">
                <a:solidFill>
                  <a:srgbClr val="666D70"/>
                </a:solidFill>
                <a:latin typeface="Arial"/>
                <a:cs typeface="Arial"/>
              </a:rPr>
              <a:t>studenti</a:t>
            </a:r>
            <a:r>
              <a:rPr lang="de-DE" sz="2000" kern="0">
                <a:solidFill>
                  <a:srgbClr val="666D70"/>
                </a:solidFill>
                <a:latin typeface="Arial"/>
                <a:cs typeface="Arial"/>
              </a:rPr>
              <a:t> </a:t>
            </a:r>
            <a:r>
              <a:rPr lang="de-DE" sz="2000" kern="0" err="1">
                <a:solidFill>
                  <a:srgbClr val="666D70"/>
                </a:solidFill>
                <a:latin typeface="Arial"/>
                <a:cs typeface="Arial"/>
              </a:rPr>
              <a:t>frequentanti</a:t>
            </a:r>
            <a:r>
              <a:rPr lang="de-DE" sz="2000" kern="0">
                <a:solidFill>
                  <a:srgbClr val="666D70"/>
                </a:solidFill>
                <a:latin typeface="Arial"/>
                <a:cs typeface="Arial"/>
              </a:rPr>
              <a:t> di scuola </a:t>
            </a:r>
            <a:r>
              <a:rPr lang="de-DE" sz="2000" b="1" kern="0" err="1">
                <a:solidFill>
                  <a:srgbClr val="666D70"/>
                </a:solidFill>
                <a:latin typeface="Arial"/>
                <a:cs typeface="Arial"/>
              </a:rPr>
              <a:t>secondaria</a:t>
            </a:r>
            <a:r>
              <a:rPr lang="de-DE" sz="2000" b="1" kern="0">
                <a:solidFill>
                  <a:srgbClr val="666D70"/>
                </a:solidFill>
                <a:latin typeface="Arial"/>
                <a:cs typeface="Arial"/>
              </a:rPr>
              <a:t> di I grado</a:t>
            </a:r>
          </a:p>
          <a:p>
            <a:pPr marL="800100" lvl="1" indent="-342900">
              <a:lnSpc>
                <a:spcPts val="2400"/>
              </a:lnSpc>
              <a:spcBef>
                <a:spcPct val="20000"/>
              </a:spcBef>
              <a:buClr>
                <a:srgbClr val="CC2C30"/>
              </a:buClr>
              <a:buSzPct val="50000"/>
              <a:buFont typeface="Wingdings" pitchFamily="2" charset="2"/>
              <a:buChar char="n"/>
              <a:defRPr/>
            </a:pPr>
            <a:r>
              <a:rPr lang="de-DE" sz="2800" b="1" kern="0">
                <a:solidFill>
                  <a:srgbClr val="666D70"/>
                </a:solidFill>
                <a:latin typeface="Arial"/>
                <a:cs typeface="Arial"/>
              </a:rPr>
              <a:t>4.155</a:t>
            </a:r>
            <a:r>
              <a:rPr lang="de-DE" sz="2000" kern="0">
                <a:solidFill>
                  <a:srgbClr val="666D70"/>
                </a:solidFill>
                <a:latin typeface="Arial"/>
                <a:cs typeface="Arial"/>
              </a:rPr>
              <a:t> </a:t>
            </a:r>
            <a:r>
              <a:rPr lang="de-DE" sz="2000" b="1" kern="0" err="1">
                <a:solidFill>
                  <a:srgbClr val="666D70"/>
                </a:solidFill>
                <a:latin typeface="Arial"/>
                <a:cs typeface="Arial"/>
              </a:rPr>
              <a:t>ammessi</a:t>
            </a:r>
            <a:r>
              <a:rPr lang="de-DE" sz="2000" kern="0">
                <a:solidFill>
                  <a:srgbClr val="666D70"/>
                </a:solidFill>
                <a:latin typeface="Arial"/>
                <a:cs typeface="Arial"/>
              </a:rPr>
              <a:t> alla </a:t>
            </a:r>
            <a:r>
              <a:rPr lang="de-DE" sz="2000" kern="0" err="1">
                <a:solidFill>
                  <a:srgbClr val="666D70"/>
                </a:solidFill>
                <a:latin typeface="Arial"/>
                <a:cs typeface="Arial"/>
              </a:rPr>
              <a:t>classe</a:t>
            </a:r>
            <a:r>
              <a:rPr lang="de-DE" sz="2000" kern="0">
                <a:solidFill>
                  <a:srgbClr val="666D70"/>
                </a:solidFill>
                <a:latin typeface="Arial"/>
                <a:cs typeface="Arial"/>
              </a:rPr>
              <a:t> </a:t>
            </a:r>
            <a:r>
              <a:rPr lang="de-DE" sz="2000" kern="0" err="1">
                <a:solidFill>
                  <a:srgbClr val="666D70"/>
                </a:solidFill>
                <a:latin typeface="Arial"/>
                <a:cs typeface="Arial"/>
              </a:rPr>
              <a:t>successiva</a:t>
            </a:r>
            <a:endParaRPr lang="de-DE" sz="2000" b="1" kern="0">
              <a:solidFill>
                <a:srgbClr val="666D7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54874447"/>
      </p:ext>
    </p:extLst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feld 2">
            <a:extLst>
              <a:ext uri="{FF2B5EF4-FFF2-40B4-BE49-F238E27FC236}">
                <a16:creationId xmlns:a16="http://schemas.microsoft.com/office/drawing/2014/main" id="{5977FEDF-F6B7-4186-A07C-1B12637C6A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208" y="1628800"/>
            <a:ext cx="1044632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it-IT" altLang="it-IT" sz="3200" b="1">
                <a:solidFill>
                  <a:srgbClr val="C00000"/>
                </a:solidFill>
                <a:latin typeface="+mj-lt"/>
                <a:cs typeface="Open Sans" panose="020B0606030504020204" pitchFamily="34" charset="0"/>
              </a:rPr>
              <a:t>Esame di Stato conclusivo del I ciclo di istruzione </a:t>
            </a:r>
            <a:r>
              <a:rPr lang="it-IT" altLang="it-IT" sz="2000" b="1">
                <a:solidFill>
                  <a:srgbClr val="666D70"/>
                </a:solidFill>
                <a:latin typeface="+mj-lt"/>
                <a:cs typeface="Open Sans" panose="020B0606030504020204" pitchFamily="34" charset="0"/>
              </a:rPr>
              <a:t>(scuola media)</a:t>
            </a:r>
            <a:endParaRPr lang="de-DE" altLang="it-IT" sz="2000" b="1">
              <a:solidFill>
                <a:srgbClr val="666D70"/>
              </a:solidFill>
              <a:latin typeface="+mj-lt"/>
              <a:cs typeface="Open Sans" panose="020B0606030504020204" pitchFamily="34" charset="0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CF28AEB3-25BF-4737-904E-6E6AB6949BE4}"/>
              </a:ext>
            </a:extLst>
          </p:cNvPr>
          <p:cNvSpPr/>
          <p:nvPr/>
        </p:nvSpPr>
        <p:spPr>
          <a:xfrm>
            <a:off x="402208" y="2852936"/>
            <a:ext cx="56937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1" hangingPunct="1">
              <a:lnSpc>
                <a:spcPts val="2400"/>
              </a:lnSpc>
              <a:spcBef>
                <a:spcPct val="20000"/>
              </a:spcBef>
              <a:buClr>
                <a:srgbClr val="CC2C30"/>
              </a:buClr>
              <a:buSzPct val="50000"/>
              <a:buFont typeface="Wingdings" pitchFamily="2" charset="2"/>
              <a:buChar char="n"/>
              <a:defRPr/>
            </a:pPr>
            <a:r>
              <a:rPr lang="it-IT" sz="2000" b="1" kern="0">
                <a:solidFill>
                  <a:srgbClr val="666D70"/>
                </a:solidFill>
                <a:latin typeface="+mn-lt"/>
              </a:rPr>
              <a:t>1.446 ammessi </a:t>
            </a:r>
            <a:r>
              <a:rPr lang="it-IT" sz="2000" kern="0">
                <a:solidFill>
                  <a:srgbClr val="666D70"/>
                </a:solidFill>
                <a:latin typeface="+mn-lt"/>
              </a:rPr>
              <a:t>interni ed esterni</a:t>
            </a:r>
            <a:endParaRPr lang="de-DE" sz="2000" kern="0">
              <a:solidFill>
                <a:srgbClr val="666D70"/>
              </a:solidFill>
              <a:latin typeface="+mn-lt"/>
            </a:endParaRPr>
          </a:p>
          <a:p>
            <a:pPr marL="800100" lvl="1" indent="-342900" eaLnBrk="1" hangingPunct="1">
              <a:lnSpc>
                <a:spcPts val="2400"/>
              </a:lnSpc>
              <a:spcBef>
                <a:spcPct val="20000"/>
              </a:spcBef>
              <a:buClr>
                <a:srgbClr val="CC2C30"/>
              </a:buClr>
              <a:buSzPct val="50000"/>
              <a:buFont typeface="Wingdings" pitchFamily="2" charset="2"/>
              <a:buChar char="n"/>
              <a:defRPr/>
            </a:pPr>
            <a:r>
              <a:rPr lang="it-IT" sz="2000" b="1" kern="0">
                <a:solidFill>
                  <a:srgbClr val="666D70"/>
                </a:solidFill>
                <a:latin typeface="+mn-lt"/>
              </a:rPr>
              <a:t>1.446</a:t>
            </a:r>
            <a:r>
              <a:rPr lang="it-IT" sz="2000" kern="0">
                <a:solidFill>
                  <a:srgbClr val="666D70"/>
                </a:solidFill>
                <a:latin typeface="+mn-lt"/>
              </a:rPr>
              <a:t>  candidati/e hanno </a:t>
            </a:r>
            <a:r>
              <a:rPr lang="it-IT" sz="2000" b="1" kern="0">
                <a:solidFill>
                  <a:srgbClr val="666D70"/>
                </a:solidFill>
                <a:latin typeface="+mn-lt"/>
              </a:rPr>
              <a:t>superato</a:t>
            </a:r>
            <a:r>
              <a:rPr lang="it-IT" sz="2000" kern="0">
                <a:solidFill>
                  <a:srgbClr val="666D70"/>
                </a:solidFill>
                <a:latin typeface="+mn-lt"/>
              </a:rPr>
              <a:t> l’Esame di Stato conclusivo (</a:t>
            </a:r>
            <a:r>
              <a:rPr lang="it-IT" sz="2000" b="1" kern="0">
                <a:solidFill>
                  <a:srgbClr val="666D70"/>
                </a:solidFill>
                <a:latin typeface="+mn-lt"/>
              </a:rPr>
              <a:t>100% </a:t>
            </a:r>
            <a:r>
              <a:rPr lang="it-IT" sz="2000" kern="0">
                <a:solidFill>
                  <a:srgbClr val="666D70"/>
                </a:solidFill>
                <a:latin typeface="+mn-lt"/>
              </a:rPr>
              <a:t>degli ammessi) 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F926B998-CA02-4D69-86FE-9FFD5D9CED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158" y="2111401"/>
            <a:ext cx="5413311" cy="4450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985649"/>
      </p:ext>
    </p:extLst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feld 2">
            <a:extLst>
              <a:ext uri="{FF2B5EF4-FFF2-40B4-BE49-F238E27FC236}">
                <a16:creationId xmlns:a16="http://schemas.microsoft.com/office/drawing/2014/main" id="{5977FEDF-F6B7-4186-A07C-1B12637C6A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208" y="1628800"/>
            <a:ext cx="1044632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it-IT" altLang="it-IT" sz="3200" b="1">
                <a:solidFill>
                  <a:srgbClr val="C00000"/>
                </a:solidFill>
                <a:latin typeface="+mj-lt"/>
                <a:cs typeface="Open Sans" panose="020B0606030504020204" pitchFamily="34" charset="0"/>
              </a:rPr>
              <a:t>Esame di Stato conclusivo del I ciclo di istruzione </a:t>
            </a:r>
            <a:r>
              <a:rPr lang="it-IT" altLang="it-IT" sz="2000" b="1">
                <a:solidFill>
                  <a:srgbClr val="666D70"/>
                </a:solidFill>
                <a:latin typeface="+mj-lt"/>
                <a:cs typeface="Open Sans" panose="020B0606030504020204" pitchFamily="34" charset="0"/>
              </a:rPr>
              <a:t>(scuola media)</a:t>
            </a:r>
            <a:endParaRPr lang="de-DE" altLang="it-IT" sz="2000" b="1">
              <a:solidFill>
                <a:srgbClr val="666D70"/>
              </a:solidFill>
              <a:highlight>
                <a:srgbClr val="FFFF00"/>
              </a:highlight>
              <a:latin typeface="+mj-lt"/>
              <a:cs typeface="Open Sans" panose="020B0606030504020204" pitchFamily="34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0137DF86-BB9D-41C3-8794-B840C650A4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029" r="10296"/>
          <a:stretch/>
        </p:blipFill>
        <p:spPr>
          <a:xfrm>
            <a:off x="5252225" y="2521352"/>
            <a:ext cx="6824546" cy="3863149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0282F9FF-795E-4EAF-90DF-C2E8852BC5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434" y="2709862"/>
            <a:ext cx="3401122" cy="3867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897288"/>
      </p:ext>
    </p:extLst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feld 2">
            <a:extLst>
              <a:ext uri="{FF2B5EF4-FFF2-40B4-BE49-F238E27FC236}">
                <a16:creationId xmlns:a16="http://schemas.microsoft.com/office/drawing/2014/main" id="{5977FEDF-F6B7-4186-A07C-1B12637C6A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208" y="1628800"/>
            <a:ext cx="1044632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it-IT" altLang="it-IT" sz="3200" b="1">
                <a:solidFill>
                  <a:srgbClr val="C00000"/>
                </a:solidFill>
                <a:latin typeface="+mj-lt"/>
                <a:cs typeface="Open Sans" panose="020B0606030504020204" pitchFamily="34" charset="0"/>
              </a:rPr>
              <a:t>Scuola sec. di II grado e Formazione Professionale</a:t>
            </a:r>
            <a:br>
              <a:rPr lang="it-IT" altLang="it-IT" sz="3200" b="1">
                <a:solidFill>
                  <a:srgbClr val="C00000"/>
                </a:solidFill>
                <a:latin typeface="+mj-lt"/>
                <a:cs typeface="Open Sans" panose="020B0606030504020204" pitchFamily="34" charset="0"/>
              </a:rPr>
            </a:br>
            <a:r>
              <a:rPr lang="it-IT" altLang="it-IT" sz="2000" b="1">
                <a:solidFill>
                  <a:srgbClr val="666D70"/>
                </a:solidFill>
                <a:latin typeface="+mj-lt"/>
              </a:rPr>
              <a:t>Ammissioni</a:t>
            </a:r>
            <a:r>
              <a:rPr lang="it-IT" altLang="it-IT" sz="2000" b="1">
                <a:solidFill>
                  <a:srgbClr val="666D70"/>
                </a:solidFill>
                <a:latin typeface="+mj-lt"/>
                <a:cs typeface="Open Sans" panose="020B0606030504020204" pitchFamily="34" charset="0"/>
              </a:rPr>
              <a:t>  alla classe successiva o all’esame di Stato</a:t>
            </a:r>
            <a:endParaRPr lang="de-DE" altLang="it-IT" sz="2000" b="1">
              <a:solidFill>
                <a:srgbClr val="C00000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4" name="Gruppo 13">
            <a:extLst>
              <a:ext uri="{FF2B5EF4-FFF2-40B4-BE49-F238E27FC236}">
                <a16:creationId xmlns:a16="http://schemas.microsoft.com/office/drawing/2014/main" id="{9AAC403C-11D2-42C2-B420-AD9CB6E2D045}"/>
              </a:ext>
            </a:extLst>
          </p:cNvPr>
          <p:cNvGrpSpPr/>
          <p:nvPr/>
        </p:nvGrpSpPr>
        <p:grpSpPr>
          <a:xfrm>
            <a:off x="10463133" y="2963635"/>
            <a:ext cx="1528999" cy="3332233"/>
            <a:chOff x="10463133" y="2963635"/>
            <a:chExt cx="1528999" cy="3332233"/>
          </a:xfrm>
        </p:grpSpPr>
        <p:sp>
          <p:nvSpPr>
            <p:cNvPr id="13" name="CasellaDiTesto 12">
              <a:extLst>
                <a:ext uri="{FF2B5EF4-FFF2-40B4-BE49-F238E27FC236}">
                  <a16:creationId xmlns:a16="http://schemas.microsoft.com/office/drawing/2014/main" id="{3E80D063-76C7-46CD-8660-969559E86567}"/>
                </a:ext>
              </a:extLst>
            </p:cNvPr>
            <p:cNvSpPr txBox="1"/>
            <p:nvPr/>
          </p:nvSpPr>
          <p:spPr>
            <a:xfrm>
              <a:off x="10463135" y="5486399"/>
              <a:ext cx="1528997" cy="809469"/>
            </a:xfrm>
            <a:prstGeom prst="rect">
              <a:avLst/>
            </a:prstGeom>
            <a:noFill/>
          </p:spPr>
          <p:txBody>
            <a:bodyPr wrap="square" rtlCol="0" anchor="ctr" anchorCtr="1">
              <a:noAutofit/>
            </a:bodyPr>
            <a:lstStyle/>
            <a:p>
              <a:r>
                <a:rPr lang="de-DE" sz="3200" b="1">
                  <a:solidFill>
                    <a:srgbClr val="666D70"/>
                  </a:solidFill>
                  <a:latin typeface="Calibri" panose="020F0502020204030204" pitchFamily="34" charset="0"/>
                </a:rPr>
                <a:t>6.703</a:t>
              </a:r>
              <a:endParaRPr lang="it-IT" sz="3200" b="1">
                <a:solidFill>
                  <a:srgbClr val="666D7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" name="CasellaDiTesto 14">
              <a:extLst>
                <a:ext uri="{FF2B5EF4-FFF2-40B4-BE49-F238E27FC236}">
                  <a16:creationId xmlns:a16="http://schemas.microsoft.com/office/drawing/2014/main" id="{B51A241F-31D2-4CE6-931A-279611683C2A}"/>
                </a:ext>
              </a:extLst>
            </p:cNvPr>
            <p:cNvSpPr txBox="1"/>
            <p:nvPr/>
          </p:nvSpPr>
          <p:spPr>
            <a:xfrm>
              <a:off x="10463134" y="4225017"/>
              <a:ext cx="1528997" cy="809469"/>
            </a:xfrm>
            <a:prstGeom prst="rect">
              <a:avLst/>
            </a:prstGeom>
            <a:noFill/>
          </p:spPr>
          <p:txBody>
            <a:bodyPr wrap="square" rtlCol="0" anchor="ctr" anchorCtr="1">
              <a:noAutofit/>
            </a:bodyPr>
            <a:lstStyle/>
            <a:p>
              <a:r>
                <a:rPr lang="de-DE" sz="3200" b="1">
                  <a:solidFill>
                    <a:srgbClr val="666D70"/>
                  </a:solidFill>
                  <a:latin typeface="Calibri" panose="020F0502020204030204" pitchFamily="34" charset="0"/>
                </a:rPr>
                <a:t>898</a:t>
              </a:r>
              <a:endParaRPr lang="it-IT" sz="3200" b="1">
                <a:solidFill>
                  <a:srgbClr val="666D7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6" name="CasellaDiTesto 15">
              <a:extLst>
                <a:ext uri="{FF2B5EF4-FFF2-40B4-BE49-F238E27FC236}">
                  <a16:creationId xmlns:a16="http://schemas.microsoft.com/office/drawing/2014/main" id="{55475369-4C43-42ED-AF44-FE82933E05C5}"/>
                </a:ext>
              </a:extLst>
            </p:cNvPr>
            <p:cNvSpPr txBox="1"/>
            <p:nvPr/>
          </p:nvSpPr>
          <p:spPr>
            <a:xfrm>
              <a:off x="10463133" y="2963635"/>
              <a:ext cx="1528997" cy="809469"/>
            </a:xfrm>
            <a:prstGeom prst="rect">
              <a:avLst/>
            </a:prstGeom>
            <a:noFill/>
          </p:spPr>
          <p:txBody>
            <a:bodyPr wrap="square" rtlCol="0" anchor="ctr" anchorCtr="1">
              <a:noAutofit/>
            </a:bodyPr>
            <a:lstStyle/>
            <a:p>
              <a:r>
                <a:rPr lang="de-DE" sz="3200" b="1">
                  <a:solidFill>
                    <a:srgbClr val="666D70"/>
                  </a:solidFill>
                  <a:latin typeface="Calibri" panose="020F0502020204030204" pitchFamily="34" charset="0"/>
                </a:rPr>
                <a:t>400</a:t>
              </a:r>
              <a:endParaRPr lang="it-IT" sz="3200" b="1">
                <a:solidFill>
                  <a:srgbClr val="666D70"/>
                </a:solidFill>
                <a:latin typeface="Calibri" panose="020F0502020204030204" pitchFamily="34" charset="0"/>
              </a:endParaRPr>
            </a:p>
          </p:txBody>
        </p:sp>
      </p:grpSp>
      <p:pic>
        <p:nvPicPr>
          <p:cNvPr id="2" name="Immagine 1">
            <a:extLst>
              <a:ext uri="{FF2B5EF4-FFF2-40B4-BE49-F238E27FC236}">
                <a16:creationId xmlns:a16="http://schemas.microsoft.com/office/drawing/2014/main" id="{0B728EC8-F0C0-4301-B5C7-11693C75B5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232" y="2521353"/>
            <a:ext cx="10528767" cy="416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492909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feld 2">
            <a:extLst>
              <a:ext uri="{FF2B5EF4-FFF2-40B4-BE49-F238E27FC236}">
                <a16:creationId xmlns:a16="http://schemas.microsoft.com/office/drawing/2014/main" id="{5977FEDF-F6B7-4186-A07C-1B12637C6A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352" y="1484784"/>
            <a:ext cx="10158288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de-DE" altLang="it-IT" sz="3200" b="1">
                <a:solidFill>
                  <a:srgbClr val="C00000"/>
                </a:solidFill>
                <a:latin typeface="Arial"/>
                <a:cs typeface="Open Sans"/>
              </a:rPr>
              <a:t>Evaluation Schule unter Corona-Bedingungen</a:t>
            </a:r>
          </a:p>
          <a:p>
            <a:pPr eaLnBrk="1" hangingPunct="1">
              <a:defRPr/>
            </a:pPr>
            <a:endParaRPr lang="de-DE" altLang="it-IT" sz="2000" b="1">
              <a:solidFill>
                <a:srgbClr val="C00000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14D710E3-96FE-4211-9050-955C018CE046}"/>
              </a:ext>
            </a:extLst>
          </p:cNvPr>
          <p:cNvSpPr/>
          <p:nvPr/>
        </p:nvSpPr>
        <p:spPr>
          <a:xfrm>
            <a:off x="402208" y="2099009"/>
            <a:ext cx="10374312" cy="448744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342900" indent="-342900" eaLnBrk="1" hangingPunct="1">
              <a:spcBef>
                <a:spcPts val="600"/>
              </a:spcBef>
              <a:buClr>
                <a:srgbClr val="CC2C30"/>
              </a:buClr>
              <a:buSzPct val="50000"/>
              <a:buFont typeface="Wingdings" pitchFamily="2" charset="2"/>
              <a:buChar char="n"/>
              <a:defRPr/>
            </a:pPr>
            <a:r>
              <a:rPr lang="de-DE" sz="2000" b="1" kern="0">
                <a:latin typeface="Arial"/>
                <a:cs typeface="Arial"/>
              </a:rPr>
              <a:t>Erhebung</a:t>
            </a:r>
            <a:r>
              <a:rPr lang="de-DE" sz="2000" kern="0">
                <a:latin typeface="Arial"/>
                <a:cs typeface="Arial"/>
              </a:rPr>
              <a:t> durch die Evaluationsstelle der Deutschen Bildungsdirektion </a:t>
            </a:r>
          </a:p>
          <a:p>
            <a:pPr marL="342900" indent="-342900" eaLnBrk="1" hangingPunct="1">
              <a:spcBef>
                <a:spcPts val="600"/>
              </a:spcBef>
              <a:buClr>
                <a:srgbClr val="CC2C30"/>
              </a:buClr>
              <a:buSzPct val="50000"/>
              <a:buFont typeface="Wingdings" pitchFamily="2" charset="2"/>
              <a:buChar char="n"/>
              <a:defRPr/>
            </a:pPr>
            <a:endParaRPr lang="de-DE" sz="500" kern="0">
              <a:latin typeface="Arial"/>
              <a:cs typeface="Arial"/>
            </a:endParaRPr>
          </a:p>
          <a:p>
            <a:pPr marL="342900" indent="-342900" eaLnBrk="1" hangingPunct="1">
              <a:spcBef>
                <a:spcPts val="600"/>
              </a:spcBef>
              <a:buClr>
                <a:srgbClr val="CC2C30"/>
              </a:buClr>
              <a:buSzPct val="50000"/>
              <a:buFont typeface="Wingdings" pitchFamily="2" charset="2"/>
              <a:buChar char="n"/>
              <a:defRPr/>
            </a:pPr>
            <a:r>
              <a:rPr lang="de-DE" sz="2000" b="1" kern="0">
                <a:latin typeface="Arial"/>
                <a:cs typeface="Arial"/>
              </a:rPr>
              <a:t>Befragung </a:t>
            </a:r>
            <a:r>
              <a:rPr lang="de-DE" sz="2000" kern="0">
                <a:latin typeface="Arial"/>
                <a:cs typeface="Arial"/>
              </a:rPr>
              <a:t>an insgesamt 12.717 Personen, im Rahmen des externen Evaluationszyklus</a:t>
            </a:r>
          </a:p>
          <a:p>
            <a:pPr marL="342900" indent="-342900" eaLnBrk="1" hangingPunct="1">
              <a:spcBef>
                <a:spcPts val="600"/>
              </a:spcBef>
              <a:buClr>
                <a:srgbClr val="CC2C30"/>
              </a:buClr>
              <a:buSzPct val="50000"/>
              <a:buFont typeface="Wingdings" pitchFamily="2" charset="2"/>
              <a:buChar char="n"/>
              <a:defRPr/>
            </a:pPr>
            <a:endParaRPr lang="de-DE" sz="500" kern="0">
              <a:latin typeface="Arial"/>
              <a:cs typeface="Arial"/>
            </a:endParaRPr>
          </a:p>
          <a:p>
            <a:pPr marL="342900" indent="-342900" eaLnBrk="1" hangingPunct="1">
              <a:spcBef>
                <a:spcPts val="600"/>
              </a:spcBef>
              <a:buClr>
                <a:srgbClr val="CC2C30"/>
              </a:buClr>
              <a:buSzPct val="50000"/>
              <a:buFont typeface="Wingdings" pitchFamily="2" charset="2"/>
              <a:buChar char="n"/>
              <a:defRPr/>
            </a:pPr>
            <a:r>
              <a:rPr lang="de-DE" sz="2000" b="1" kern="0">
                <a:latin typeface="Arial"/>
                <a:cs typeface="Arial"/>
              </a:rPr>
              <a:t>Zielgruppe</a:t>
            </a:r>
            <a:r>
              <a:rPr lang="de-DE" sz="2000" kern="0">
                <a:latin typeface="Arial"/>
                <a:cs typeface="Arial"/>
              </a:rPr>
              <a:t>: Schüler/-innen der Grund-, Mittel-, Oberschulen und der Berufs- und Fachschulen sowie Lehrpersonen, Eltern, Erziehungsberechtige</a:t>
            </a:r>
          </a:p>
          <a:p>
            <a:pPr marL="342900" indent="-342900" eaLnBrk="1" hangingPunct="1">
              <a:spcBef>
                <a:spcPts val="600"/>
              </a:spcBef>
              <a:buClr>
                <a:srgbClr val="CC2C30"/>
              </a:buClr>
              <a:buSzPct val="50000"/>
              <a:buFont typeface="Wingdings" pitchFamily="2" charset="2"/>
              <a:buChar char="n"/>
              <a:defRPr/>
            </a:pPr>
            <a:endParaRPr lang="de-DE" sz="500" kern="0">
              <a:latin typeface="Arial"/>
              <a:cs typeface="Arial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rgbClr val="CC2C30"/>
              </a:buClr>
              <a:buSzPct val="50000"/>
              <a:buFont typeface="Wingdings" pitchFamily="2" charset="2"/>
              <a:buChar char="n"/>
              <a:defRPr/>
            </a:pPr>
            <a:r>
              <a:rPr lang="de-DE" sz="2000" b="1" kern="0">
                <a:latin typeface="Arial"/>
                <a:cs typeface="Arial"/>
              </a:rPr>
              <a:t>Kernthemen</a:t>
            </a:r>
            <a:r>
              <a:rPr lang="de-DE" sz="2000" kern="0">
                <a:latin typeface="Arial"/>
                <a:cs typeface="Arial"/>
              </a:rPr>
              <a:t> </a:t>
            </a:r>
            <a:r>
              <a:rPr lang="de-DE" sz="2000" b="1" kern="0">
                <a:latin typeface="Arial"/>
                <a:cs typeface="Arial"/>
              </a:rPr>
              <a:t>der Evaluation zu diesem Bereich</a:t>
            </a:r>
            <a:r>
              <a:rPr lang="de-DE" sz="2000" kern="0">
                <a:latin typeface="Arial"/>
                <a:cs typeface="Arial"/>
              </a:rPr>
              <a:t>: </a:t>
            </a:r>
          </a:p>
          <a:p>
            <a:pPr marL="800100" lvl="1" indent="-342900" eaLnBrk="1" hangingPunct="1">
              <a:lnSpc>
                <a:spcPts val="2400"/>
              </a:lnSpc>
              <a:spcBef>
                <a:spcPct val="20000"/>
              </a:spcBef>
              <a:buClr>
                <a:srgbClr val="CC2C30"/>
              </a:buClr>
              <a:buSzPct val="50000"/>
              <a:buFont typeface="Wingdings" pitchFamily="2" charset="2"/>
              <a:buChar char="n"/>
              <a:defRPr/>
            </a:pPr>
            <a:r>
              <a:rPr lang="de-DE" sz="1900" kern="0">
                <a:latin typeface="Arial"/>
                <a:cs typeface="Arial"/>
              </a:rPr>
              <a:t>Handhabe Hygienemaßnahmen</a:t>
            </a:r>
          </a:p>
          <a:p>
            <a:pPr marL="800100" lvl="1" indent="-342900" eaLnBrk="1" hangingPunct="1">
              <a:lnSpc>
                <a:spcPts val="2400"/>
              </a:lnSpc>
              <a:spcBef>
                <a:spcPct val="20000"/>
              </a:spcBef>
              <a:buClr>
                <a:srgbClr val="CC2C30"/>
              </a:buClr>
              <a:buSzPct val="50000"/>
              <a:buFont typeface="Wingdings" pitchFamily="2" charset="2"/>
              <a:buChar char="n"/>
              <a:defRPr/>
            </a:pPr>
            <a:r>
              <a:rPr lang="de-DE" sz="1900" b="1" kern="0">
                <a:latin typeface="Arial"/>
                <a:cs typeface="Arial"/>
              </a:rPr>
              <a:t>Organisation Präsenz- und Fernunterricht</a:t>
            </a:r>
          </a:p>
          <a:p>
            <a:pPr marL="800100" lvl="1" indent="-342900" eaLnBrk="1" hangingPunct="1">
              <a:lnSpc>
                <a:spcPts val="2400"/>
              </a:lnSpc>
              <a:spcBef>
                <a:spcPct val="20000"/>
              </a:spcBef>
              <a:buClr>
                <a:srgbClr val="CC2C30"/>
              </a:buClr>
              <a:buSzPct val="50000"/>
              <a:buFont typeface="Wingdings" pitchFamily="2" charset="2"/>
              <a:buChar char="n"/>
              <a:defRPr/>
            </a:pPr>
            <a:r>
              <a:rPr lang="de-DE" sz="1900" kern="0">
                <a:latin typeface="Arial"/>
                <a:cs typeface="Arial"/>
              </a:rPr>
              <a:t>Nachmittagsangebote </a:t>
            </a:r>
          </a:p>
          <a:p>
            <a:pPr marL="800100" lvl="1" indent="-342900" eaLnBrk="1" hangingPunct="1">
              <a:lnSpc>
                <a:spcPts val="2400"/>
              </a:lnSpc>
              <a:spcBef>
                <a:spcPct val="20000"/>
              </a:spcBef>
              <a:buClr>
                <a:srgbClr val="CC2C30"/>
              </a:buClr>
              <a:buSzPct val="50000"/>
              <a:buFont typeface="Wingdings" pitchFamily="2" charset="2"/>
              <a:buChar char="n"/>
              <a:defRPr/>
            </a:pPr>
            <a:r>
              <a:rPr lang="de-DE" sz="1900" kern="0">
                <a:latin typeface="Arial"/>
                <a:cs typeface="Arial"/>
              </a:rPr>
              <a:t>Selbstorganisiertes und eigenverantwortliches Lernen</a:t>
            </a:r>
          </a:p>
          <a:p>
            <a:pPr marL="800100" lvl="1" indent="-342900" eaLnBrk="1" hangingPunct="1">
              <a:lnSpc>
                <a:spcPts val="2400"/>
              </a:lnSpc>
              <a:spcBef>
                <a:spcPct val="20000"/>
              </a:spcBef>
              <a:buClr>
                <a:srgbClr val="CC2C30"/>
              </a:buClr>
              <a:buSzPct val="50000"/>
              <a:buFont typeface="Wingdings" pitchFamily="2" charset="2"/>
              <a:buChar char="n"/>
              <a:defRPr/>
            </a:pPr>
            <a:r>
              <a:rPr lang="de-DE" sz="1900" b="1" kern="0">
                <a:latin typeface="Arial"/>
                <a:cs typeface="Arial"/>
              </a:rPr>
              <a:t>Selbstorganisiertes Lernen und Einsatz digitaler Medien</a:t>
            </a:r>
            <a:endParaRPr lang="de-DE" sz="1900" b="1" kern="0"/>
          </a:p>
        </p:txBody>
      </p:sp>
    </p:spTree>
    <p:extLst>
      <p:ext uri="{BB962C8B-B14F-4D97-AF65-F5344CB8AC3E}">
        <p14:creationId xmlns:p14="http://schemas.microsoft.com/office/powerpoint/2010/main" val="284236301"/>
      </p:ext>
    </p:extLst>
  </p:cSld>
  <p:clrMapOvr>
    <a:masterClrMapping/>
  </p:clrMapOvr>
  <p:transition spd="med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feld 2">
            <a:extLst>
              <a:ext uri="{FF2B5EF4-FFF2-40B4-BE49-F238E27FC236}">
                <a16:creationId xmlns:a16="http://schemas.microsoft.com/office/drawing/2014/main" id="{5977FEDF-F6B7-4186-A07C-1B12637C6A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208" y="1628800"/>
            <a:ext cx="1138758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it-IT" altLang="it-IT" sz="3200" b="1">
                <a:solidFill>
                  <a:srgbClr val="C00000"/>
                </a:solidFill>
                <a:latin typeface="+mj-lt"/>
              </a:rPr>
              <a:t>Esami conclusivi (di qualifica e diploma professionale) nelle scuole della Formazione Professionale</a:t>
            </a:r>
          </a:p>
          <a:p>
            <a:pPr eaLnBrk="1" hangingPunct="1">
              <a:defRPr/>
            </a:pPr>
            <a:r>
              <a:rPr lang="it-IT" altLang="it-IT" sz="3200" b="1">
                <a:solidFill>
                  <a:srgbClr val="FF3300"/>
                </a:solidFill>
                <a:latin typeface="Open Sans" pitchFamily="34" charset="0"/>
              </a:rPr>
              <a:t> </a:t>
            </a:r>
            <a:r>
              <a:rPr lang="de-DE" altLang="it-IT" sz="2000" b="1">
                <a:solidFill>
                  <a:srgbClr val="666D70"/>
                </a:solidFill>
                <a:latin typeface="+mj-lt"/>
              </a:rPr>
              <a:t>(% sul totale </a:t>
            </a:r>
            <a:r>
              <a:rPr lang="de-DE" altLang="it-IT" sz="2000" b="1" err="1">
                <a:solidFill>
                  <a:srgbClr val="666D70"/>
                </a:solidFill>
                <a:latin typeface="+mj-lt"/>
              </a:rPr>
              <a:t>degli</a:t>
            </a:r>
            <a:r>
              <a:rPr lang="de-DE" altLang="it-IT" sz="2000" b="1">
                <a:solidFill>
                  <a:srgbClr val="666D70"/>
                </a:solidFill>
                <a:latin typeface="+mj-lt"/>
              </a:rPr>
              <a:t> </a:t>
            </a:r>
            <a:r>
              <a:rPr lang="de-DE" altLang="it-IT" sz="2000" b="1" err="1">
                <a:solidFill>
                  <a:srgbClr val="666D70"/>
                </a:solidFill>
                <a:latin typeface="+mj-lt"/>
              </a:rPr>
              <a:t>ammessi</a:t>
            </a:r>
            <a:r>
              <a:rPr lang="de-DE" altLang="it-IT" sz="2000" b="1">
                <a:solidFill>
                  <a:srgbClr val="666D70"/>
                </a:solidFill>
                <a:latin typeface="+mj-lt"/>
              </a:rPr>
              <a:t>)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CF28AEB3-25BF-4737-904E-6E6AB6949BE4}"/>
              </a:ext>
            </a:extLst>
          </p:cNvPr>
          <p:cNvSpPr/>
          <p:nvPr/>
        </p:nvSpPr>
        <p:spPr>
          <a:xfrm>
            <a:off x="402208" y="3429000"/>
            <a:ext cx="6096000" cy="187743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eaLnBrk="1" hangingPunct="1">
              <a:lnSpc>
                <a:spcPts val="2400"/>
              </a:lnSpc>
              <a:spcBef>
                <a:spcPct val="20000"/>
              </a:spcBef>
              <a:buClr>
                <a:srgbClr val="CC2C30"/>
              </a:buClr>
              <a:buSzPct val="50000"/>
              <a:buFont typeface="Wingdings" pitchFamily="2" charset="2"/>
              <a:buChar char="n"/>
              <a:defRPr/>
            </a:pPr>
            <a:r>
              <a:rPr lang="it-IT" sz="2000" b="1" kern="0">
                <a:solidFill>
                  <a:srgbClr val="666D70"/>
                </a:solidFill>
                <a:latin typeface="+mn-lt"/>
              </a:rPr>
              <a:t>387 </a:t>
            </a:r>
            <a:r>
              <a:rPr lang="it-IT" sz="2000" kern="0">
                <a:solidFill>
                  <a:srgbClr val="666D70"/>
                </a:solidFill>
                <a:latin typeface="+mn-lt"/>
              </a:rPr>
              <a:t>scrutinati</a:t>
            </a:r>
          </a:p>
          <a:p>
            <a:pPr marL="342900" lvl="0" indent="-342900" eaLnBrk="1" hangingPunct="1">
              <a:lnSpc>
                <a:spcPts val="2400"/>
              </a:lnSpc>
              <a:spcBef>
                <a:spcPct val="20000"/>
              </a:spcBef>
              <a:buClr>
                <a:srgbClr val="CC2C30"/>
              </a:buClr>
              <a:buSzPct val="50000"/>
              <a:buFont typeface="Wingdings" pitchFamily="2" charset="2"/>
              <a:buChar char="n"/>
              <a:defRPr/>
            </a:pPr>
            <a:r>
              <a:rPr lang="it-IT" sz="2000" b="1" kern="0">
                <a:solidFill>
                  <a:srgbClr val="666D70"/>
                </a:solidFill>
                <a:latin typeface="+mn-lt"/>
              </a:rPr>
              <a:t>327</a:t>
            </a:r>
            <a:r>
              <a:rPr lang="it-IT" sz="2000" kern="0">
                <a:solidFill>
                  <a:srgbClr val="666D70"/>
                </a:solidFill>
                <a:latin typeface="+mn-lt"/>
              </a:rPr>
              <a:t> ammessi (84,5%)</a:t>
            </a:r>
          </a:p>
          <a:p>
            <a:pPr marL="342900" lvl="0" indent="-342900" eaLnBrk="1" hangingPunct="1">
              <a:lnSpc>
                <a:spcPts val="2400"/>
              </a:lnSpc>
              <a:spcBef>
                <a:spcPct val="20000"/>
              </a:spcBef>
              <a:buClr>
                <a:srgbClr val="CC2C30"/>
              </a:buClr>
              <a:buSzPct val="50000"/>
              <a:buFont typeface="Wingdings" pitchFamily="2" charset="2"/>
              <a:buChar char="n"/>
              <a:defRPr/>
            </a:pPr>
            <a:r>
              <a:rPr lang="de-DE" sz="2000" b="1" kern="0">
                <a:solidFill>
                  <a:srgbClr val="666D70"/>
                </a:solidFill>
                <a:latin typeface="+mn-lt"/>
              </a:rPr>
              <a:t>60 </a:t>
            </a:r>
            <a:r>
              <a:rPr lang="de-DE" sz="2000" kern="0">
                <a:solidFill>
                  <a:srgbClr val="666D70"/>
                </a:solidFill>
                <a:latin typeface="+mn-lt"/>
              </a:rPr>
              <a:t>non </a:t>
            </a:r>
            <a:r>
              <a:rPr lang="de-DE" sz="2000" kern="0" err="1">
                <a:solidFill>
                  <a:srgbClr val="666D70"/>
                </a:solidFill>
                <a:latin typeface="+mn-lt"/>
              </a:rPr>
              <a:t>ammessi</a:t>
            </a:r>
            <a:r>
              <a:rPr lang="de-DE" sz="2000" kern="0">
                <a:solidFill>
                  <a:srgbClr val="666D70"/>
                </a:solidFill>
                <a:latin typeface="+mn-lt"/>
              </a:rPr>
              <a:t> (15,5%) </a:t>
            </a:r>
          </a:p>
          <a:p>
            <a:pPr marL="342900" lvl="0" indent="-342900" eaLnBrk="1" hangingPunct="1">
              <a:lnSpc>
                <a:spcPts val="2400"/>
              </a:lnSpc>
              <a:spcBef>
                <a:spcPct val="20000"/>
              </a:spcBef>
              <a:buClr>
                <a:srgbClr val="CC2C30"/>
              </a:buClr>
              <a:buSzPct val="50000"/>
              <a:buFont typeface="Wingdings" pitchFamily="2" charset="2"/>
              <a:buChar char="n"/>
              <a:defRPr/>
            </a:pPr>
            <a:r>
              <a:rPr lang="it-IT" sz="2000" b="1" kern="0">
                <a:solidFill>
                  <a:srgbClr val="666D70"/>
                </a:solidFill>
                <a:latin typeface="+mn-lt"/>
              </a:rPr>
              <a:t>327 </a:t>
            </a:r>
            <a:r>
              <a:rPr lang="it-IT" sz="2000" kern="0">
                <a:solidFill>
                  <a:srgbClr val="666D70"/>
                </a:solidFill>
                <a:latin typeface="+mn-lt"/>
              </a:rPr>
              <a:t> candidati/e hanno </a:t>
            </a:r>
            <a:r>
              <a:rPr lang="it-IT" sz="2000" b="1" kern="0">
                <a:solidFill>
                  <a:srgbClr val="666D70"/>
                </a:solidFill>
                <a:latin typeface="+mn-lt"/>
              </a:rPr>
              <a:t>superato</a:t>
            </a:r>
            <a:r>
              <a:rPr lang="it-IT" sz="2000" kern="0">
                <a:solidFill>
                  <a:srgbClr val="666D70"/>
                </a:solidFill>
                <a:latin typeface="+mn-lt"/>
              </a:rPr>
              <a:t> l’Esame (96%)</a:t>
            </a:r>
          </a:p>
          <a:p>
            <a:pPr marL="342900" lvl="0" indent="-342900" eaLnBrk="1" hangingPunct="1">
              <a:lnSpc>
                <a:spcPts val="2400"/>
              </a:lnSpc>
              <a:spcBef>
                <a:spcPct val="20000"/>
              </a:spcBef>
              <a:buClr>
                <a:srgbClr val="CC2C30"/>
              </a:buClr>
              <a:buSzPct val="50000"/>
              <a:buFont typeface="Wingdings" pitchFamily="2" charset="2"/>
              <a:buChar char="n"/>
              <a:defRPr/>
            </a:pPr>
            <a:r>
              <a:rPr lang="it-IT" sz="2000" b="1" kern="0">
                <a:solidFill>
                  <a:srgbClr val="666D70"/>
                </a:solidFill>
                <a:latin typeface="+mn-lt"/>
              </a:rPr>
              <a:t>13</a:t>
            </a:r>
            <a:r>
              <a:rPr lang="it-IT" sz="2000" kern="0">
                <a:solidFill>
                  <a:srgbClr val="666D70"/>
                </a:solidFill>
                <a:latin typeface="+mn-lt"/>
              </a:rPr>
              <a:t> candidati non hanno superato l’Esame (4%) </a:t>
            </a:r>
            <a:endParaRPr lang="de-DE" sz="2000" kern="0">
              <a:solidFill>
                <a:srgbClr val="666D70"/>
              </a:solidFill>
              <a:latin typeface="+mn-lt"/>
            </a:endParaRP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40B2D4F0-B161-4A7B-A1A6-BF6AB04587A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84" b="10748"/>
          <a:stretch/>
        </p:blipFill>
        <p:spPr>
          <a:xfrm>
            <a:off x="7717135" y="1949439"/>
            <a:ext cx="4282034" cy="4662377"/>
          </a:xfrm>
          <a:prstGeom prst="rect">
            <a:avLst/>
          </a:prstGeom>
        </p:spPr>
      </p:pic>
      <p:sp>
        <p:nvSpPr>
          <p:cNvPr id="15" name="Rettangolo 14">
            <a:extLst>
              <a:ext uri="{FF2B5EF4-FFF2-40B4-BE49-F238E27FC236}">
                <a16:creationId xmlns:a16="http://schemas.microsoft.com/office/drawing/2014/main" id="{409C577F-D8E4-41B0-AACA-6B05944CA19D}"/>
              </a:ext>
            </a:extLst>
          </p:cNvPr>
          <p:cNvSpPr/>
          <p:nvPr/>
        </p:nvSpPr>
        <p:spPr>
          <a:xfrm>
            <a:off x="638175" y="6334810"/>
            <a:ext cx="111516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kern="0">
                <a:solidFill>
                  <a:srgbClr val="666D70"/>
                </a:solidFill>
                <a:latin typeface="+mn-lt"/>
              </a:rPr>
              <a:t>Alcune scuole hanno posticipato gli esami di qualifica al mese di agosto o al prossimo anno formativo.</a:t>
            </a:r>
          </a:p>
        </p:txBody>
      </p:sp>
    </p:spTree>
    <p:extLst>
      <p:ext uri="{BB962C8B-B14F-4D97-AF65-F5344CB8AC3E}">
        <p14:creationId xmlns:p14="http://schemas.microsoft.com/office/powerpoint/2010/main" val="1350747485"/>
      </p:ext>
    </p:extLst>
  </p:cSld>
  <p:clrMapOvr>
    <a:masterClrMapping/>
  </p:clrMapOvr>
  <p:transition spd="med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feld 2">
            <a:extLst>
              <a:ext uri="{FF2B5EF4-FFF2-40B4-BE49-F238E27FC236}">
                <a16:creationId xmlns:a16="http://schemas.microsoft.com/office/drawing/2014/main" id="{5977FEDF-F6B7-4186-A07C-1B12637C6A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208" y="1628800"/>
            <a:ext cx="1044632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it-IT" altLang="it-IT" sz="3200" b="1">
                <a:solidFill>
                  <a:srgbClr val="C00000"/>
                </a:solidFill>
                <a:latin typeface="+mj-lt"/>
                <a:cs typeface="Open Sans" panose="020B0606030504020204" pitchFamily="34" charset="0"/>
              </a:rPr>
              <a:t>Esame di Stato conclusivo della scuola secondaria di II grado e della Formazione Professionale</a:t>
            </a:r>
            <a:endParaRPr lang="de-DE" altLang="it-IT" sz="2000" b="1">
              <a:solidFill>
                <a:srgbClr val="C00000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CF28AEB3-25BF-4737-904E-6E6AB6949BE4}"/>
              </a:ext>
            </a:extLst>
          </p:cNvPr>
          <p:cNvSpPr/>
          <p:nvPr/>
        </p:nvSpPr>
        <p:spPr>
          <a:xfrm>
            <a:off x="402208" y="2852936"/>
            <a:ext cx="6096000" cy="280076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eaLnBrk="1" hangingPunct="1">
              <a:lnSpc>
                <a:spcPts val="2400"/>
              </a:lnSpc>
              <a:spcBef>
                <a:spcPct val="20000"/>
              </a:spcBef>
              <a:buClr>
                <a:srgbClr val="CC2C30"/>
              </a:buClr>
              <a:buSzPct val="50000"/>
              <a:buFont typeface="Wingdings" pitchFamily="2" charset="2"/>
              <a:buChar char="n"/>
              <a:defRPr/>
            </a:pPr>
            <a:r>
              <a:rPr lang="it-IT" sz="2000" b="1" kern="0" dirty="0">
                <a:solidFill>
                  <a:srgbClr val="666D70"/>
                </a:solidFill>
                <a:latin typeface="+mn-lt"/>
              </a:rPr>
              <a:t>1.242 scrutinati</a:t>
            </a:r>
          </a:p>
          <a:p>
            <a:pPr marL="342900" lvl="0" indent="-342900" eaLnBrk="1" hangingPunct="1">
              <a:lnSpc>
                <a:spcPts val="2400"/>
              </a:lnSpc>
              <a:spcBef>
                <a:spcPct val="20000"/>
              </a:spcBef>
              <a:buClr>
                <a:srgbClr val="CC2C30"/>
              </a:buClr>
              <a:buSzPct val="50000"/>
              <a:buFont typeface="Wingdings" pitchFamily="2" charset="2"/>
              <a:buChar char="n"/>
              <a:defRPr/>
            </a:pPr>
            <a:r>
              <a:rPr lang="it-IT" sz="2000" b="1" kern="0" dirty="0">
                <a:solidFill>
                  <a:srgbClr val="666D70"/>
                </a:solidFill>
                <a:latin typeface="+mn-lt"/>
              </a:rPr>
              <a:t>1.217 ammessi </a:t>
            </a:r>
            <a:r>
              <a:rPr lang="it-IT" sz="2000" kern="0" dirty="0">
                <a:solidFill>
                  <a:srgbClr val="666D70"/>
                </a:solidFill>
                <a:latin typeface="+mn-lt"/>
              </a:rPr>
              <a:t>(98% degli scrutinati)</a:t>
            </a:r>
            <a:endParaRPr lang="de-DE" sz="2000" kern="0" dirty="0">
              <a:solidFill>
                <a:srgbClr val="666D70"/>
              </a:solidFill>
              <a:latin typeface="+mn-lt"/>
            </a:endParaRPr>
          </a:p>
          <a:p>
            <a:pPr marL="342900" lvl="0" indent="-342900" eaLnBrk="1" hangingPunct="1">
              <a:lnSpc>
                <a:spcPts val="2400"/>
              </a:lnSpc>
              <a:spcBef>
                <a:spcPct val="20000"/>
              </a:spcBef>
              <a:buClr>
                <a:srgbClr val="CC2C30"/>
              </a:buClr>
              <a:buSzPct val="50000"/>
              <a:buFont typeface="Wingdings" pitchFamily="2" charset="2"/>
              <a:buChar char="n"/>
              <a:defRPr/>
            </a:pPr>
            <a:r>
              <a:rPr lang="it-IT" sz="2000" b="1" kern="0" dirty="0">
                <a:solidFill>
                  <a:srgbClr val="666D70"/>
                </a:solidFill>
                <a:latin typeface="+mn-lt"/>
              </a:rPr>
              <a:t>25</a:t>
            </a:r>
            <a:r>
              <a:rPr lang="it-IT" sz="2000" kern="0" dirty="0">
                <a:solidFill>
                  <a:srgbClr val="666D70"/>
                </a:solidFill>
                <a:latin typeface="+mn-lt"/>
              </a:rPr>
              <a:t> alunni/e </a:t>
            </a:r>
            <a:r>
              <a:rPr lang="it-IT" sz="2000" b="1" kern="0" dirty="0">
                <a:solidFill>
                  <a:srgbClr val="666D70"/>
                </a:solidFill>
                <a:latin typeface="+mn-lt"/>
              </a:rPr>
              <a:t>NON ammessi </a:t>
            </a:r>
            <a:r>
              <a:rPr lang="de-DE" sz="2000" kern="0" dirty="0">
                <a:solidFill>
                  <a:srgbClr val="666D70"/>
                </a:solidFill>
                <a:latin typeface="+mn-lt"/>
              </a:rPr>
              <a:t>(2% </a:t>
            </a:r>
            <a:r>
              <a:rPr lang="de-DE" sz="2000" kern="0" dirty="0" err="1">
                <a:solidFill>
                  <a:srgbClr val="666D70"/>
                </a:solidFill>
                <a:latin typeface="+mn-lt"/>
              </a:rPr>
              <a:t>degli</a:t>
            </a:r>
            <a:r>
              <a:rPr lang="de-DE" sz="2000" kern="0" dirty="0">
                <a:solidFill>
                  <a:srgbClr val="666D70"/>
                </a:solidFill>
                <a:latin typeface="+mn-lt"/>
              </a:rPr>
              <a:t> </a:t>
            </a:r>
            <a:r>
              <a:rPr lang="de-DE" sz="2000" kern="0" dirty="0" err="1">
                <a:solidFill>
                  <a:srgbClr val="666D70"/>
                </a:solidFill>
                <a:latin typeface="+mn-lt"/>
              </a:rPr>
              <a:t>scrutinati</a:t>
            </a:r>
            <a:r>
              <a:rPr lang="de-DE" sz="2000" kern="0" dirty="0">
                <a:solidFill>
                  <a:srgbClr val="666D70"/>
                </a:solidFill>
                <a:latin typeface="+mn-lt"/>
              </a:rPr>
              <a:t>) </a:t>
            </a:r>
          </a:p>
          <a:p>
            <a:pPr marL="342900" lvl="0" indent="-342900" eaLnBrk="1" hangingPunct="1">
              <a:lnSpc>
                <a:spcPts val="2400"/>
              </a:lnSpc>
              <a:spcBef>
                <a:spcPct val="20000"/>
              </a:spcBef>
              <a:buClr>
                <a:srgbClr val="CC2C30"/>
              </a:buClr>
              <a:buSzPct val="50000"/>
              <a:buFont typeface="Wingdings" pitchFamily="2" charset="2"/>
              <a:buChar char="n"/>
              <a:defRPr/>
            </a:pPr>
            <a:r>
              <a:rPr lang="it-IT" sz="2000" b="1" kern="0" dirty="0">
                <a:solidFill>
                  <a:srgbClr val="666D70"/>
                </a:solidFill>
                <a:latin typeface="+mn-lt"/>
              </a:rPr>
              <a:t>1.216</a:t>
            </a:r>
            <a:r>
              <a:rPr lang="it-IT" sz="2000" kern="0" dirty="0">
                <a:solidFill>
                  <a:srgbClr val="666D70"/>
                </a:solidFill>
                <a:latin typeface="+mn-lt"/>
              </a:rPr>
              <a:t> candidati/e hanno superato l’Esame (99,9</a:t>
            </a:r>
            <a:r>
              <a:rPr lang="it-IT" sz="2000" kern="0" dirty="0">
                <a:solidFill>
                  <a:srgbClr val="666D70"/>
                </a:solidFill>
              </a:rPr>
              <a:t>% degli ammessi</a:t>
            </a:r>
            <a:r>
              <a:rPr lang="it-IT" sz="2000" kern="0" dirty="0">
                <a:solidFill>
                  <a:srgbClr val="666D70"/>
                </a:solidFill>
                <a:latin typeface="+mn-lt"/>
              </a:rPr>
              <a:t>) </a:t>
            </a:r>
          </a:p>
          <a:p>
            <a:pPr marL="342900" lvl="0" indent="-342900" eaLnBrk="1" hangingPunct="1">
              <a:lnSpc>
                <a:spcPts val="2400"/>
              </a:lnSpc>
              <a:spcBef>
                <a:spcPct val="20000"/>
              </a:spcBef>
              <a:buClr>
                <a:srgbClr val="CC2C30"/>
              </a:buClr>
              <a:buSzPct val="50000"/>
              <a:buFont typeface="Wingdings" pitchFamily="2" charset="2"/>
              <a:buChar char="n"/>
              <a:defRPr/>
            </a:pPr>
            <a:r>
              <a:rPr lang="it-IT" sz="2000" kern="0" dirty="0">
                <a:solidFill>
                  <a:srgbClr val="666D70"/>
                </a:solidFill>
                <a:latin typeface="+mn-lt"/>
              </a:rPr>
              <a:t>Nei dati sono compresi gli studenti della Formazione Professionale che hanno sostenuto l‘Esame di maturità 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683E8873-F017-43FB-BEC6-D6ACF80925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7264" y="2167408"/>
            <a:ext cx="5662897" cy="4474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711567"/>
      </p:ext>
    </p:extLst>
  </p:cSld>
  <p:clrMapOvr>
    <a:masterClrMapping/>
  </p:clrMapOvr>
  <p:transition spd="med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feld 2">
            <a:extLst>
              <a:ext uri="{FF2B5EF4-FFF2-40B4-BE49-F238E27FC236}">
                <a16:creationId xmlns:a16="http://schemas.microsoft.com/office/drawing/2014/main" id="{5977FEDF-F6B7-4186-A07C-1B12637C6A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208" y="1628800"/>
            <a:ext cx="1044632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it-IT" altLang="it-IT" sz="3200" b="1">
                <a:solidFill>
                  <a:srgbClr val="C00000"/>
                </a:solidFill>
                <a:latin typeface="+mj-lt"/>
                <a:cs typeface="Open Sans" panose="020B0606030504020204" pitchFamily="34" charset="0"/>
              </a:rPr>
              <a:t>Esame di Stato conclusivo della scuola secondaria di II grado e della Formazione Professionale</a:t>
            </a:r>
            <a:endParaRPr lang="de-DE" altLang="it-IT" sz="2000" b="1">
              <a:solidFill>
                <a:srgbClr val="C00000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58FEA779-497F-4427-BD49-81264F9685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743" r="13273"/>
          <a:stretch/>
        </p:blipFill>
        <p:spPr>
          <a:xfrm>
            <a:off x="4715019" y="2625235"/>
            <a:ext cx="7214716" cy="4188315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C2A343E7-10C1-44B1-94C9-56C284B0B6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208" y="2828925"/>
            <a:ext cx="3741781" cy="3431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351651"/>
      </p:ext>
    </p:extLst>
  </p:cSld>
  <p:clrMapOvr>
    <a:masterClrMapping/>
  </p:clrMapOvr>
  <p:transition spd="med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feld 2">
            <a:extLst>
              <a:ext uri="{FF2B5EF4-FFF2-40B4-BE49-F238E27FC236}">
                <a16:creationId xmlns:a16="http://schemas.microsoft.com/office/drawing/2014/main" id="{5A924227-85AE-47AD-8567-1F929D8EF9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888" y="1592263"/>
            <a:ext cx="5976937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it-IT" sz="3600" b="1">
                <a:solidFill>
                  <a:srgbClr val="C0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Lawinengefahr</a:t>
            </a:r>
          </a:p>
          <a:p>
            <a:pPr eaLnBrk="1" hangingPunct="1"/>
            <a:endParaRPr lang="de-DE" altLang="it-IT" b="1">
              <a:solidFill>
                <a:srgbClr val="C00000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  <a:p>
            <a:pPr eaLnBrk="1" hangingPunct="1">
              <a:lnSpc>
                <a:spcPct val="150000"/>
              </a:lnSpc>
            </a:pPr>
            <a:endParaRPr lang="de-DE" altLang="it-IT" sz="3600" b="1">
              <a:solidFill>
                <a:srgbClr val="C00000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0EA0ED0E-C8C0-491B-BCFD-B55DD0D944D9}"/>
              </a:ext>
            </a:extLst>
          </p:cNvPr>
          <p:cNvSpPr/>
          <p:nvPr/>
        </p:nvSpPr>
        <p:spPr>
          <a:xfrm>
            <a:off x="-384175" y="9271"/>
            <a:ext cx="12960350" cy="7416801"/>
          </a:xfrm>
          <a:prstGeom prst="rect">
            <a:avLst/>
          </a:prstGeom>
          <a:solidFill>
            <a:srgbClr val="CD0E1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0244" name="Textfeld 4">
            <a:extLst>
              <a:ext uri="{FF2B5EF4-FFF2-40B4-BE49-F238E27FC236}">
                <a16:creationId xmlns:a16="http://schemas.microsoft.com/office/drawing/2014/main" id="{F1E3CA53-114A-459E-81B2-E198635EA6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4100" y="2276475"/>
            <a:ext cx="10082213" cy="4585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de-DE" altLang="de-DE" sz="4800">
                <a:solidFill>
                  <a:schemeClr val="bg1"/>
                </a:solidFill>
                <a:latin typeface="+mj-lt"/>
                <a:cs typeface="Arial"/>
              </a:rPr>
              <a:t>Ergebnisse Abschlussprüfungen</a:t>
            </a:r>
          </a:p>
          <a:p>
            <a:pPr algn="ctr"/>
            <a:endParaRPr lang="de-DE" altLang="de-DE" sz="2000" i="1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de-DE" altLang="de-DE" sz="4800" err="1">
                <a:solidFill>
                  <a:schemeClr val="bg1"/>
                </a:solidFill>
                <a:latin typeface="+mj-lt"/>
                <a:cs typeface="Arial"/>
              </a:rPr>
              <a:t>Risultati</a:t>
            </a:r>
            <a:r>
              <a:rPr lang="de-DE" altLang="de-DE" sz="4800">
                <a:solidFill>
                  <a:schemeClr val="bg1"/>
                </a:solidFill>
                <a:latin typeface="+mj-lt"/>
                <a:cs typeface="Arial"/>
              </a:rPr>
              <a:t> </a:t>
            </a:r>
            <a:r>
              <a:rPr lang="de-DE" altLang="de-DE" sz="4800" err="1">
                <a:solidFill>
                  <a:schemeClr val="bg1"/>
                </a:solidFill>
                <a:latin typeface="+mj-lt"/>
                <a:cs typeface="Arial"/>
              </a:rPr>
              <a:t>degli</a:t>
            </a:r>
            <a:r>
              <a:rPr lang="de-DE" altLang="de-DE" sz="4800">
                <a:solidFill>
                  <a:schemeClr val="bg1"/>
                </a:solidFill>
                <a:latin typeface="+mj-lt"/>
                <a:cs typeface="Arial"/>
              </a:rPr>
              <a:t> </a:t>
            </a:r>
            <a:r>
              <a:rPr lang="de-DE" altLang="de-DE" sz="4800" err="1">
                <a:solidFill>
                  <a:schemeClr val="bg1"/>
                </a:solidFill>
                <a:latin typeface="+mj-lt"/>
                <a:cs typeface="Arial"/>
              </a:rPr>
              <a:t>esami</a:t>
            </a:r>
            <a:r>
              <a:rPr lang="de-DE" altLang="de-DE" sz="4800">
                <a:solidFill>
                  <a:schemeClr val="bg1"/>
                </a:solidFill>
                <a:latin typeface="+mj-lt"/>
                <a:cs typeface="Arial"/>
              </a:rPr>
              <a:t> </a:t>
            </a:r>
            <a:r>
              <a:rPr lang="de-DE" altLang="de-DE" sz="4800" err="1">
                <a:solidFill>
                  <a:schemeClr val="bg1"/>
                </a:solidFill>
                <a:latin typeface="+mj-lt"/>
                <a:cs typeface="Arial"/>
              </a:rPr>
              <a:t>finali</a:t>
            </a:r>
            <a:endParaRPr lang="de-DE" altLang="de-DE" sz="4800">
              <a:solidFill>
                <a:schemeClr val="bg1"/>
              </a:solidFill>
              <a:latin typeface="+mj-lt"/>
              <a:cs typeface="Arial"/>
            </a:endParaRPr>
          </a:p>
          <a:p>
            <a:pPr algn="ctr"/>
            <a:endParaRPr lang="de-DE" altLang="de-DE" sz="200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r>
              <a:rPr lang="de-DE" sz="4800" u="sng" err="1">
                <a:solidFill>
                  <a:schemeClr val="bg1"/>
                </a:solidFill>
                <a:latin typeface="Arial"/>
                <a:cs typeface="Arial"/>
              </a:rPr>
              <a:t>Resultac</a:t>
            </a:r>
            <a:r>
              <a:rPr lang="de-DE" sz="4800" u="sng">
                <a:solidFill>
                  <a:schemeClr val="bg1"/>
                </a:solidFill>
                <a:latin typeface="Arial"/>
                <a:cs typeface="Arial"/>
              </a:rPr>
              <a:t> di </a:t>
            </a:r>
            <a:r>
              <a:rPr lang="de-DE" sz="4800" u="sng" err="1">
                <a:solidFill>
                  <a:schemeClr val="bg1"/>
                </a:solidFill>
                <a:latin typeface="Arial"/>
                <a:cs typeface="Arial"/>
              </a:rPr>
              <a:t>ejams</a:t>
            </a:r>
            <a:r>
              <a:rPr lang="de-DE" sz="4800" u="sng">
                <a:solidFill>
                  <a:schemeClr val="bg1"/>
                </a:solidFill>
                <a:latin typeface="Arial"/>
                <a:cs typeface="Arial"/>
              </a:rPr>
              <a:t> de conclujiun</a:t>
            </a:r>
            <a:endParaRPr lang="de-DE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endParaRPr lang="de-DE" altLang="de-DE" sz="5400">
              <a:solidFill>
                <a:schemeClr val="bg1"/>
              </a:solidFill>
            </a:endParaRPr>
          </a:p>
          <a:p>
            <a:pPr algn="ctr"/>
            <a:endParaRPr lang="de-DE" altLang="de-DE" sz="540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feld 2">
            <a:extLst>
              <a:ext uri="{FF2B5EF4-FFF2-40B4-BE49-F238E27FC236}">
                <a16:creationId xmlns:a16="http://schemas.microsoft.com/office/drawing/2014/main" id="{5977FEDF-F6B7-4186-A07C-1B12637C6A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262" y="1543257"/>
            <a:ext cx="1084828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it-IT" altLang="it-IT" sz="2000" b="1" err="1">
                <a:solidFill>
                  <a:srgbClr val="C00000"/>
                </a:solidFill>
                <a:latin typeface="+mj-lt"/>
                <a:cs typeface="Open Sans" panose="020B0606030504020204" pitchFamily="34" charset="0"/>
              </a:rPr>
              <a:t>Promoziuns</a:t>
            </a:r>
            <a:r>
              <a:rPr lang="it-IT" altLang="it-IT" sz="2000" b="1">
                <a:solidFill>
                  <a:srgbClr val="C00000"/>
                </a:solidFill>
                <a:latin typeface="+mj-lt"/>
                <a:cs typeface="Open Sans" panose="020B0606030504020204" pitchFamily="34" charset="0"/>
              </a:rPr>
              <a:t> </a:t>
            </a:r>
            <a:r>
              <a:rPr lang="it-IT" altLang="it-IT" sz="2000" b="1" err="1">
                <a:solidFill>
                  <a:srgbClr val="C00000"/>
                </a:solidFill>
                <a:latin typeface="+mj-lt"/>
                <a:cs typeface="Open Sans" panose="020B0606030504020204" pitchFamily="34" charset="0"/>
              </a:rPr>
              <a:t>tla</a:t>
            </a:r>
            <a:r>
              <a:rPr lang="it-IT" altLang="it-IT" sz="2000" b="1">
                <a:solidFill>
                  <a:srgbClr val="C00000"/>
                </a:solidFill>
                <a:latin typeface="+mj-lt"/>
                <a:cs typeface="Open Sans" panose="020B0606030504020204" pitchFamily="34" charset="0"/>
              </a:rPr>
              <a:t> scora </a:t>
            </a:r>
            <a:r>
              <a:rPr lang="it-IT" altLang="it-IT" sz="2000" b="1" err="1">
                <a:solidFill>
                  <a:srgbClr val="C00000"/>
                </a:solidFill>
                <a:latin typeface="+mj-lt"/>
                <a:cs typeface="Open Sans" panose="020B0606030504020204" pitchFamily="34" charset="0"/>
              </a:rPr>
              <a:t>primara</a:t>
            </a:r>
            <a:r>
              <a:rPr lang="it-IT" altLang="it-IT" sz="2000" b="1">
                <a:solidFill>
                  <a:srgbClr val="C00000"/>
                </a:solidFill>
                <a:latin typeface="+mj-lt"/>
                <a:cs typeface="Open Sans" panose="020B0606030504020204" pitchFamily="34" charset="0"/>
              </a:rPr>
              <a:t> y </a:t>
            </a:r>
            <a:r>
              <a:rPr lang="it-IT" altLang="it-IT" sz="2000" b="1" err="1">
                <a:solidFill>
                  <a:srgbClr val="C00000"/>
                </a:solidFill>
                <a:latin typeface="+mj-lt"/>
                <a:cs typeface="Open Sans" panose="020B0606030504020204" pitchFamily="34" charset="0"/>
              </a:rPr>
              <a:t>mesana</a:t>
            </a:r>
            <a:r>
              <a:rPr lang="it-IT" altLang="it-IT" sz="2000" b="1">
                <a:solidFill>
                  <a:srgbClr val="C00000"/>
                </a:solidFill>
                <a:latin typeface="+mj-lt"/>
                <a:cs typeface="Open Sans" panose="020B0606030504020204" pitchFamily="34" charset="0"/>
              </a:rPr>
              <a:t> – </a:t>
            </a:r>
            <a:r>
              <a:rPr lang="de-DE" sz="2000" b="1" err="1">
                <a:solidFill>
                  <a:srgbClr val="C00000"/>
                </a:solidFill>
                <a:cs typeface="Open Sans" panose="020B0606030504020204" pitchFamily="34" charset="0"/>
              </a:rPr>
              <a:t>ann</a:t>
            </a:r>
            <a:r>
              <a:rPr lang="de-DE" sz="2000" b="1">
                <a:solidFill>
                  <a:srgbClr val="C00000"/>
                </a:solidFill>
                <a:cs typeface="Open Sans" panose="020B0606030504020204" pitchFamily="34" charset="0"/>
              </a:rPr>
              <a:t> de </a:t>
            </a:r>
            <a:r>
              <a:rPr lang="de-DE" sz="2000" b="1" err="1">
                <a:solidFill>
                  <a:srgbClr val="C00000"/>
                </a:solidFill>
                <a:cs typeface="Open Sans" panose="020B0606030504020204" pitchFamily="34" charset="0"/>
              </a:rPr>
              <a:t>scora</a:t>
            </a:r>
            <a:r>
              <a:rPr lang="de-DE" sz="2000" b="1">
                <a:solidFill>
                  <a:srgbClr val="C00000"/>
                </a:solidFill>
                <a:cs typeface="Open Sans" panose="020B0606030504020204" pitchFamily="34" charset="0"/>
              </a:rPr>
              <a:t> </a:t>
            </a:r>
            <a:r>
              <a:rPr lang="it-IT" altLang="it-IT" sz="2000" b="1">
                <a:solidFill>
                  <a:srgbClr val="C00000"/>
                </a:solidFill>
                <a:latin typeface="+mj-lt"/>
                <a:cs typeface="Open Sans" panose="020B0606030504020204" pitchFamily="34" charset="0"/>
              </a:rPr>
              <a:t>2021/22</a:t>
            </a:r>
            <a:endParaRPr lang="de-DE" altLang="it-IT" sz="1400" b="1">
              <a:solidFill>
                <a:srgbClr val="C00000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14D710E3-96FE-4211-9050-955C018CE046}"/>
              </a:ext>
            </a:extLst>
          </p:cNvPr>
          <p:cNvSpPr/>
          <p:nvPr/>
        </p:nvSpPr>
        <p:spPr>
          <a:xfrm>
            <a:off x="402208" y="2402368"/>
            <a:ext cx="7854032" cy="738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1" hangingPunct="1">
              <a:lnSpc>
                <a:spcPts val="2400"/>
              </a:lnSpc>
              <a:spcBef>
                <a:spcPct val="20000"/>
              </a:spcBef>
              <a:buClr>
                <a:srgbClr val="CC2C30"/>
              </a:buClr>
              <a:buSzPct val="50000"/>
              <a:buFont typeface="Wingdings" pitchFamily="2" charset="2"/>
              <a:buChar char="n"/>
              <a:defRPr/>
            </a:pPr>
            <a:endParaRPr lang="de-DE" sz="1400" i="1">
              <a:solidFill>
                <a:srgbClr val="000000"/>
              </a:solidFill>
              <a:latin typeface="+mj-lt"/>
            </a:endParaRPr>
          </a:p>
          <a:p>
            <a:pPr marL="342900" lvl="0" indent="-342900" eaLnBrk="1" hangingPunct="1">
              <a:lnSpc>
                <a:spcPts val="2400"/>
              </a:lnSpc>
              <a:spcBef>
                <a:spcPct val="20000"/>
              </a:spcBef>
              <a:buClr>
                <a:srgbClr val="CC2C30"/>
              </a:buClr>
              <a:buSzPct val="50000"/>
              <a:buFont typeface="Wingdings" pitchFamily="2" charset="2"/>
              <a:buChar char="n"/>
              <a:defRPr/>
            </a:pPr>
            <a:endParaRPr lang="de-DE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35F2DB16-BB92-4840-BC06-D2C9F6EB3E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132" y="1975572"/>
            <a:ext cx="5187174" cy="4365807"/>
          </a:xfrm>
          <a:prstGeom prst="rect">
            <a:avLst/>
          </a:prstGeom>
        </p:spPr>
      </p:pic>
      <p:pic>
        <p:nvPicPr>
          <p:cNvPr id="7" name="Picture 8">
            <a:extLst>
              <a:ext uri="{FF2B5EF4-FFF2-40B4-BE49-F238E27FC236}">
                <a16:creationId xmlns:a16="http://schemas.microsoft.com/office/drawing/2014/main" id="{8C0BC523-C5C8-404F-8458-E21A6CB339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6694" y="1974003"/>
            <a:ext cx="5187174" cy="4526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972284"/>
      </p:ext>
    </p:extLst>
  </p:cSld>
  <p:clrMapOvr>
    <a:masterClrMapping/>
  </p:clrMapOvr>
  <p:transition spd="med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feld 2">
            <a:extLst>
              <a:ext uri="{FF2B5EF4-FFF2-40B4-BE49-F238E27FC236}">
                <a16:creationId xmlns:a16="http://schemas.microsoft.com/office/drawing/2014/main" id="{5977FEDF-F6B7-4186-A07C-1B12637C6A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262" y="1543257"/>
            <a:ext cx="1084828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it-IT" altLang="it-IT" sz="2000" b="1" err="1">
                <a:solidFill>
                  <a:srgbClr val="C00000"/>
                </a:solidFill>
                <a:latin typeface="+mj-lt"/>
                <a:cs typeface="Open Sans" panose="020B0606030504020204" pitchFamily="34" charset="0"/>
              </a:rPr>
              <a:t>Promoziuns</a:t>
            </a:r>
            <a:r>
              <a:rPr lang="it-IT" altLang="it-IT" sz="2000" b="1">
                <a:solidFill>
                  <a:srgbClr val="C00000"/>
                </a:solidFill>
                <a:latin typeface="+mj-lt"/>
                <a:cs typeface="Open Sans" panose="020B0606030504020204" pitchFamily="34" charset="0"/>
              </a:rPr>
              <a:t> </a:t>
            </a:r>
            <a:r>
              <a:rPr lang="it-IT" altLang="it-IT" sz="2000" b="1" err="1">
                <a:solidFill>
                  <a:srgbClr val="C00000"/>
                </a:solidFill>
                <a:latin typeface="+mj-lt"/>
                <a:cs typeface="Open Sans" panose="020B0606030504020204" pitchFamily="34" charset="0"/>
              </a:rPr>
              <a:t>tla</a:t>
            </a:r>
            <a:r>
              <a:rPr lang="it-IT" altLang="it-IT" sz="2000" b="1">
                <a:solidFill>
                  <a:srgbClr val="C00000"/>
                </a:solidFill>
                <a:latin typeface="+mj-lt"/>
                <a:cs typeface="Open Sans" panose="020B0606030504020204" pitchFamily="34" charset="0"/>
              </a:rPr>
              <a:t> scora </a:t>
            </a:r>
            <a:r>
              <a:rPr lang="it-IT" altLang="it-IT" sz="2000" b="1" err="1">
                <a:solidFill>
                  <a:srgbClr val="C00000"/>
                </a:solidFill>
                <a:latin typeface="+mj-lt"/>
                <a:cs typeface="Open Sans" panose="020B0606030504020204" pitchFamily="34" charset="0"/>
              </a:rPr>
              <a:t>primara</a:t>
            </a:r>
            <a:r>
              <a:rPr lang="it-IT" altLang="it-IT" sz="2000" b="1">
                <a:solidFill>
                  <a:srgbClr val="C00000"/>
                </a:solidFill>
                <a:latin typeface="+mj-lt"/>
                <a:cs typeface="Open Sans" panose="020B0606030504020204" pitchFamily="34" charset="0"/>
              </a:rPr>
              <a:t> y </a:t>
            </a:r>
            <a:r>
              <a:rPr lang="it-IT" altLang="it-IT" sz="2000" b="1" err="1">
                <a:solidFill>
                  <a:srgbClr val="C00000"/>
                </a:solidFill>
                <a:latin typeface="+mj-lt"/>
                <a:cs typeface="Open Sans" panose="020B0606030504020204" pitchFamily="34" charset="0"/>
              </a:rPr>
              <a:t>mesana</a:t>
            </a:r>
            <a:r>
              <a:rPr lang="it-IT" altLang="it-IT" sz="2000" b="1">
                <a:solidFill>
                  <a:srgbClr val="C00000"/>
                </a:solidFill>
                <a:latin typeface="+mj-lt"/>
                <a:cs typeface="Open Sans" panose="020B0606030504020204" pitchFamily="34" charset="0"/>
              </a:rPr>
              <a:t> – </a:t>
            </a:r>
            <a:r>
              <a:rPr lang="it-IT" altLang="it-IT" sz="2000" b="1" err="1">
                <a:solidFill>
                  <a:srgbClr val="C00000"/>
                </a:solidFill>
                <a:latin typeface="+mj-lt"/>
                <a:cs typeface="Open Sans" panose="020B0606030504020204" pitchFamily="34" charset="0"/>
              </a:rPr>
              <a:t>ann</a:t>
            </a:r>
            <a:r>
              <a:rPr lang="it-IT" altLang="it-IT" sz="2000" b="1">
                <a:solidFill>
                  <a:srgbClr val="C00000"/>
                </a:solidFill>
                <a:latin typeface="+mj-lt"/>
                <a:cs typeface="Open Sans" panose="020B0606030504020204" pitchFamily="34" charset="0"/>
              </a:rPr>
              <a:t> de scora 2020/21</a:t>
            </a:r>
            <a:endParaRPr lang="de-DE" altLang="it-IT" sz="1400" b="1">
              <a:solidFill>
                <a:srgbClr val="C00000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14D710E3-96FE-4211-9050-955C018CE046}"/>
              </a:ext>
            </a:extLst>
          </p:cNvPr>
          <p:cNvSpPr/>
          <p:nvPr/>
        </p:nvSpPr>
        <p:spPr>
          <a:xfrm>
            <a:off x="402208" y="2402368"/>
            <a:ext cx="7854032" cy="738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1" hangingPunct="1">
              <a:lnSpc>
                <a:spcPts val="2400"/>
              </a:lnSpc>
              <a:spcBef>
                <a:spcPct val="20000"/>
              </a:spcBef>
              <a:buClr>
                <a:srgbClr val="CC2C30"/>
              </a:buClr>
              <a:buSzPct val="50000"/>
              <a:buFont typeface="Wingdings" pitchFamily="2" charset="2"/>
              <a:buChar char="n"/>
              <a:defRPr/>
            </a:pPr>
            <a:endParaRPr lang="de-DE" sz="1400" i="1">
              <a:solidFill>
                <a:srgbClr val="000000"/>
              </a:solidFill>
              <a:latin typeface="+mj-lt"/>
            </a:endParaRPr>
          </a:p>
          <a:p>
            <a:pPr marL="342900" lvl="0" indent="-342900" eaLnBrk="1" hangingPunct="1">
              <a:lnSpc>
                <a:spcPts val="2400"/>
              </a:lnSpc>
              <a:spcBef>
                <a:spcPct val="20000"/>
              </a:spcBef>
              <a:buClr>
                <a:srgbClr val="CC2C30"/>
              </a:buClr>
              <a:buSzPct val="50000"/>
              <a:buFont typeface="Wingdings" pitchFamily="2" charset="2"/>
              <a:buChar char="n"/>
              <a:defRPr/>
            </a:pPr>
            <a:endParaRPr lang="de-DE"/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03161348-2CB8-430A-8A67-A504068A1D6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752" t="17732" r="-5853"/>
          <a:stretch/>
        </p:blipFill>
        <p:spPr>
          <a:xfrm>
            <a:off x="1073623" y="2193059"/>
            <a:ext cx="10480811" cy="4513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232282"/>
      </p:ext>
    </p:extLst>
  </p:cSld>
  <p:clrMapOvr>
    <a:masterClrMapping/>
  </p:clrMapOvr>
  <p:transition spd="med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feld 2">
            <a:extLst>
              <a:ext uri="{FF2B5EF4-FFF2-40B4-BE49-F238E27FC236}">
                <a16:creationId xmlns:a16="http://schemas.microsoft.com/office/drawing/2014/main" id="{5977FEDF-F6B7-4186-A07C-1B12637C6A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262" y="1543257"/>
            <a:ext cx="1084828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it-IT" altLang="it-IT" sz="2000" b="1" err="1">
                <a:solidFill>
                  <a:srgbClr val="C00000"/>
                </a:solidFill>
                <a:latin typeface="+mj-lt"/>
                <a:cs typeface="Open Sans" panose="020B0606030504020204" pitchFamily="34" charset="0"/>
              </a:rPr>
              <a:t>Ejams</a:t>
            </a:r>
            <a:r>
              <a:rPr lang="it-IT" altLang="it-IT" sz="2000" b="1">
                <a:solidFill>
                  <a:srgbClr val="C00000"/>
                </a:solidFill>
                <a:latin typeface="+mj-lt"/>
                <a:cs typeface="Open Sans" panose="020B0606030504020204" pitchFamily="34" charset="0"/>
              </a:rPr>
              <a:t> de Stat </a:t>
            </a:r>
            <a:r>
              <a:rPr lang="it-IT" altLang="it-IT" sz="2000" b="1" err="1">
                <a:solidFill>
                  <a:srgbClr val="C00000"/>
                </a:solidFill>
                <a:latin typeface="+mj-lt"/>
                <a:cs typeface="Open Sans" panose="020B0606030504020204" pitchFamily="34" charset="0"/>
              </a:rPr>
              <a:t>tla</a:t>
            </a:r>
            <a:r>
              <a:rPr lang="it-IT" altLang="it-IT" sz="2000" b="1">
                <a:solidFill>
                  <a:srgbClr val="C00000"/>
                </a:solidFill>
                <a:latin typeface="+mj-lt"/>
                <a:cs typeface="Open Sans" panose="020B0606030504020204" pitchFamily="34" charset="0"/>
              </a:rPr>
              <a:t> scora </a:t>
            </a:r>
            <a:r>
              <a:rPr lang="it-IT" altLang="it-IT" sz="2000" b="1" err="1">
                <a:solidFill>
                  <a:srgbClr val="C00000"/>
                </a:solidFill>
                <a:latin typeface="+mj-lt"/>
                <a:cs typeface="Open Sans" panose="020B0606030504020204" pitchFamily="34" charset="0"/>
              </a:rPr>
              <a:t>mesana</a:t>
            </a:r>
            <a:r>
              <a:rPr lang="it-IT" altLang="it-IT" sz="2000" b="1">
                <a:solidFill>
                  <a:srgbClr val="C00000"/>
                </a:solidFill>
                <a:latin typeface="+mj-lt"/>
                <a:cs typeface="Open Sans" panose="020B0606030504020204" pitchFamily="34" charset="0"/>
              </a:rPr>
              <a:t> – </a:t>
            </a:r>
            <a:r>
              <a:rPr lang="it-IT" altLang="it-IT" sz="2000" b="1" err="1">
                <a:solidFill>
                  <a:srgbClr val="C00000"/>
                </a:solidFill>
                <a:latin typeface="+mj-lt"/>
                <a:cs typeface="Open Sans" panose="020B0606030504020204" pitchFamily="34" charset="0"/>
              </a:rPr>
              <a:t>ann</a:t>
            </a:r>
            <a:r>
              <a:rPr lang="it-IT" altLang="it-IT" sz="2000" b="1">
                <a:solidFill>
                  <a:srgbClr val="C00000"/>
                </a:solidFill>
                <a:latin typeface="+mj-lt"/>
                <a:cs typeface="Open Sans" panose="020B0606030504020204" pitchFamily="34" charset="0"/>
              </a:rPr>
              <a:t> de scora 2020/2021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E818962-ABAF-43BE-BD7C-F817B7B9E6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91" t="15902" r="15346" b="8139"/>
          <a:stretch/>
        </p:blipFill>
        <p:spPr>
          <a:xfrm>
            <a:off x="3996267" y="2314387"/>
            <a:ext cx="8097917" cy="4188014"/>
          </a:xfrm>
          <a:prstGeom prst="rect">
            <a:avLst/>
          </a:prstGeom>
        </p:spPr>
      </p:pic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58F2241D-BE19-42DD-941D-995749F5ED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9026436"/>
              </p:ext>
            </p:extLst>
          </p:nvPr>
        </p:nvGraphicFramePr>
        <p:xfrm>
          <a:off x="319488" y="3429000"/>
          <a:ext cx="3448948" cy="2914653"/>
        </p:xfrm>
        <a:graphic>
          <a:graphicData uri="http://schemas.openxmlformats.org/drawingml/2006/table">
            <a:tbl>
              <a:tblPr/>
              <a:tblGrid>
                <a:gridCol w="2073088">
                  <a:extLst>
                    <a:ext uri="{9D8B030D-6E8A-4147-A177-3AD203B41FA5}">
                      <a16:colId xmlns:a16="http://schemas.microsoft.com/office/drawing/2014/main" val="889589412"/>
                    </a:ext>
                  </a:extLst>
                </a:gridCol>
                <a:gridCol w="729314">
                  <a:extLst>
                    <a:ext uri="{9D8B030D-6E8A-4147-A177-3AD203B41FA5}">
                      <a16:colId xmlns:a16="http://schemas.microsoft.com/office/drawing/2014/main" val="4050938946"/>
                    </a:ext>
                  </a:extLst>
                </a:gridCol>
                <a:gridCol w="646546">
                  <a:extLst>
                    <a:ext uri="{9D8B030D-6E8A-4147-A177-3AD203B41FA5}">
                      <a16:colId xmlns:a16="http://schemas.microsoft.com/office/drawing/2014/main" val="2655599323"/>
                    </a:ext>
                  </a:extLst>
                </a:gridCol>
              </a:tblGrid>
              <a:tr h="556014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>
                          <a:effectLst/>
                          <a:latin typeface="Calibri" panose="020F0502020204030204" pitchFamily="34" charset="0"/>
                        </a:rPr>
                        <a:t>Candidate e candidati interne/i ed esterne/i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>
                          <a:effectLst/>
                          <a:latin typeface="Calibri" panose="020F0502020204030204" pitchFamily="34" charset="0"/>
                        </a:rPr>
                        <a:t> 2020/21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5682472"/>
                  </a:ext>
                </a:extLst>
              </a:tr>
              <a:tr h="374287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effectLst/>
                          <a:latin typeface="Calibri" panose="020F0502020204030204" pitchFamily="34" charset="0"/>
                        </a:rPr>
                        <a:t>Totale candidate e candidati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effectLst/>
                          <a:latin typeface="Calibri" panose="020F0502020204030204" pitchFamily="34" charset="0"/>
                        </a:rPr>
                        <a:t>239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7352512"/>
                  </a:ext>
                </a:extLst>
              </a:tr>
              <a:tr h="367756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>
                          <a:effectLst/>
                          <a:latin typeface="Calibri" panose="020F0502020204030204" pitchFamily="34" charset="0"/>
                        </a:rPr>
                        <a:t>ammesse/i all'Esame di Stato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>
                          <a:effectLst/>
                          <a:latin typeface="Calibri" panose="020F0502020204030204" pitchFamily="34" charset="0"/>
                        </a:rPr>
                        <a:t>237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effectLst/>
                          <a:latin typeface="Calibri" panose="020F0502020204030204" pitchFamily="34" charset="0"/>
                        </a:rPr>
                        <a:t>99,16%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3158191"/>
                  </a:ext>
                </a:extLst>
              </a:tr>
              <a:tr h="472062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effectLst/>
                          <a:latin typeface="Calibri" panose="020F0502020204030204" pitchFamily="34" charset="0"/>
                        </a:rPr>
                        <a:t>non ammesse/i all'Esame di Stato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effectLst/>
                          <a:latin typeface="Calibri" panose="020F0502020204030204" pitchFamily="34" charset="0"/>
                        </a:rPr>
                        <a:t>0,84%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1567866"/>
                  </a:ext>
                </a:extLst>
              </a:tr>
              <a:tr h="369459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i="0" u="none" strike="noStrike" err="1">
                          <a:effectLst/>
                          <a:latin typeface="Calibri" panose="020F0502020204030204" pitchFamily="34" charset="0"/>
                        </a:rPr>
                        <a:t>superato</a:t>
                      </a:r>
                      <a:r>
                        <a:rPr lang="de-DE" sz="1200" b="1" i="0" u="none" strike="noStrike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sz="1200" b="1" i="0" u="none" strike="noStrike" err="1">
                          <a:effectLst/>
                          <a:latin typeface="Calibri" panose="020F0502020204030204" pitchFamily="34" charset="0"/>
                        </a:rPr>
                        <a:t>l'Esame</a:t>
                      </a:r>
                      <a:r>
                        <a:rPr lang="de-DE" sz="1200" b="1" i="0" u="none" strike="noStrike">
                          <a:effectLst/>
                          <a:latin typeface="Calibri" panose="020F0502020204030204" pitchFamily="34" charset="0"/>
                        </a:rPr>
                        <a:t> di </a:t>
                      </a:r>
                      <a:r>
                        <a:rPr lang="de-DE" sz="1200" b="1" i="0" u="none" strike="noStrike" err="1">
                          <a:effectLst/>
                          <a:latin typeface="Calibri" panose="020F0502020204030204" pitchFamily="34" charset="0"/>
                        </a:rPr>
                        <a:t>Stato</a:t>
                      </a:r>
                      <a:endParaRPr lang="de-DE" sz="12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>
                          <a:effectLst/>
                          <a:latin typeface="Calibri" panose="020F0502020204030204" pitchFamily="34" charset="0"/>
                        </a:rPr>
                        <a:t>236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effectLst/>
                          <a:latin typeface="Calibri" panose="020F0502020204030204" pitchFamily="34" charset="0"/>
                        </a:rPr>
                        <a:t>99,58%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1064555"/>
                  </a:ext>
                </a:extLst>
              </a:tr>
              <a:tr h="376908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effectLst/>
                          <a:latin typeface="Calibri" panose="020F0502020204030204" pitchFamily="34" charset="0"/>
                        </a:rPr>
                        <a:t>non superato l'Esame di Stato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effectLst/>
                          <a:latin typeface="Calibri" panose="020F0502020204030204" pitchFamily="34" charset="0"/>
                        </a:rPr>
                        <a:t>0,42%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7537402"/>
                  </a:ext>
                </a:extLst>
              </a:tr>
              <a:tr h="398167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effectLst/>
                          <a:latin typeface="Calibri" panose="020F0502020204030204" pitchFamily="34" charset="0"/>
                        </a:rPr>
                        <a:t>non presenti all'Esame di Stato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537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5213628"/>
      </p:ext>
    </p:extLst>
  </p:cSld>
  <p:clrMapOvr>
    <a:masterClrMapping/>
  </p:clrMapOvr>
  <p:transition spd="med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feld 2">
            <a:extLst>
              <a:ext uri="{FF2B5EF4-FFF2-40B4-BE49-F238E27FC236}">
                <a16:creationId xmlns:a16="http://schemas.microsoft.com/office/drawing/2014/main" id="{5977FEDF-F6B7-4186-A07C-1B12637C6A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262" y="1543257"/>
            <a:ext cx="1084828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it-IT" altLang="it-IT" sz="2000" b="1" err="1">
                <a:solidFill>
                  <a:srgbClr val="C00000"/>
                </a:solidFill>
                <a:latin typeface="+mj-lt"/>
                <a:cs typeface="Open Sans" panose="020B0606030504020204" pitchFamily="34" charset="0"/>
              </a:rPr>
              <a:t>Resultac</a:t>
            </a:r>
            <a:r>
              <a:rPr lang="it-IT" altLang="it-IT" sz="2000" b="1">
                <a:solidFill>
                  <a:srgbClr val="C00000"/>
                </a:solidFill>
                <a:latin typeface="+mj-lt"/>
                <a:cs typeface="Open Sans" panose="020B0606030504020204" pitchFamily="34" charset="0"/>
              </a:rPr>
              <a:t> dl </a:t>
            </a:r>
            <a:r>
              <a:rPr lang="it-IT" altLang="it-IT" sz="2000" b="1" err="1">
                <a:solidFill>
                  <a:srgbClr val="C00000"/>
                </a:solidFill>
                <a:latin typeface="+mj-lt"/>
                <a:cs typeface="Open Sans" panose="020B0606030504020204" pitchFamily="34" charset="0"/>
              </a:rPr>
              <a:t>Ejam</a:t>
            </a:r>
            <a:r>
              <a:rPr lang="it-IT" altLang="it-IT" sz="2000" b="1">
                <a:solidFill>
                  <a:srgbClr val="C00000"/>
                </a:solidFill>
                <a:latin typeface="+mj-lt"/>
                <a:cs typeface="Open Sans" panose="020B0606030504020204" pitchFamily="34" charset="0"/>
              </a:rPr>
              <a:t> de Stat dla scora </a:t>
            </a:r>
            <a:r>
              <a:rPr lang="it-IT" altLang="it-IT" sz="2000" b="1" err="1">
                <a:solidFill>
                  <a:srgbClr val="C00000"/>
                </a:solidFill>
                <a:latin typeface="+mj-lt"/>
                <a:cs typeface="Open Sans" panose="020B0606030504020204" pitchFamily="34" charset="0"/>
              </a:rPr>
              <a:t>mesana</a:t>
            </a:r>
            <a:r>
              <a:rPr lang="it-IT" altLang="it-IT" sz="2000" b="1">
                <a:solidFill>
                  <a:srgbClr val="C00000"/>
                </a:solidFill>
                <a:latin typeface="+mj-lt"/>
                <a:cs typeface="Open Sans" panose="020B0606030504020204" pitchFamily="34" charset="0"/>
              </a:rPr>
              <a:t> – </a:t>
            </a:r>
            <a:r>
              <a:rPr lang="it-IT" altLang="it-IT" sz="2000" b="1" err="1">
                <a:solidFill>
                  <a:srgbClr val="C00000"/>
                </a:solidFill>
                <a:latin typeface="+mj-lt"/>
                <a:cs typeface="Open Sans" panose="020B0606030504020204" pitchFamily="34" charset="0"/>
              </a:rPr>
              <a:t>ann</a:t>
            </a:r>
            <a:r>
              <a:rPr lang="it-IT" altLang="it-IT" sz="2000" b="1">
                <a:solidFill>
                  <a:srgbClr val="C00000"/>
                </a:solidFill>
                <a:latin typeface="+mj-lt"/>
                <a:cs typeface="Open Sans" panose="020B0606030504020204" pitchFamily="34" charset="0"/>
              </a:rPr>
              <a:t> de scora 2020/2021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14D710E3-96FE-4211-9050-955C018CE046}"/>
              </a:ext>
            </a:extLst>
          </p:cNvPr>
          <p:cNvSpPr/>
          <p:nvPr/>
        </p:nvSpPr>
        <p:spPr>
          <a:xfrm>
            <a:off x="402208" y="2402368"/>
            <a:ext cx="7854032" cy="738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1" hangingPunct="1">
              <a:lnSpc>
                <a:spcPts val="2400"/>
              </a:lnSpc>
              <a:spcBef>
                <a:spcPct val="20000"/>
              </a:spcBef>
              <a:buClr>
                <a:srgbClr val="CC2C30"/>
              </a:buClr>
              <a:buSzPct val="50000"/>
              <a:buFont typeface="Wingdings" pitchFamily="2" charset="2"/>
              <a:buChar char="n"/>
              <a:defRPr/>
            </a:pPr>
            <a:endParaRPr lang="de-DE" sz="1400" i="1">
              <a:solidFill>
                <a:srgbClr val="000000"/>
              </a:solidFill>
              <a:latin typeface="+mj-lt"/>
            </a:endParaRPr>
          </a:p>
          <a:p>
            <a:pPr marL="342900" lvl="0" indent="-342900" eaLnBrk="1" hangingPunct="1">
              <a:lnSpc>
                <a:spcPts val="2400"/>
              </a:lnSpc>
              <a:spcBef>
                <a:spcPct val="20000"/>
              </a:spcBef>
              <a:buClr>
                <a:srgbClr val="CC2C30"/>
              </a:buClr>
              <a:buSzPct val="50000"/>
              <a:buFont typeface="Wingdings" pitchFamily="2" charset="2"/>
              <a:buChar char="n"/>
              <a:defRPr/>
            </a:pPr>
            <a:endParaRPr lang="de-DE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378F2DF2-218A-42F6-9359-ECB086320A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500" y="2092751"/>
            <a:ext cx="7668520" cy="4338835"/>
          </a:xfrm>
          <a:prstGeom prst="rect">
            <a:avLst/>
          </a:prstGeom>
        </p:spPr>
      </p:pic>
      <p:sp>
        <p:nvSpPr>
          <p:cNvPr id="7" name="Textfeld 4">
            <a:extLst>
              <a:ext uri="{FF2B5EF4-FFF2-40B4-BE49-F238E27FC236}">
                <a16:creationId xmlns:a16="http://schemas.microsoft.com/office/drawing/2014/main" id="{B9EAD6D2-42F9-466D-BF8F-8D2B218A82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362" y="5772677"/>
            <a:ext cx="1238250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8288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 rtl="0">
              <a:defRPr sz="1000"/>
            </a:pPr>
            <a:r>
              <a:rPr lang="de-DE" sz="600" b="0" i="0" u="none" strike="noStrike" baseline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Quelle: Deutsches Schulamt</a:t>
            </a:r>
          </a:p>
        </p:txBody>
      </p:sp>
      <p:sp>
        <p:nvSpPr>
          <p:cNvPr id="13" name="Textfeld 4">
            <a:extLst>
              <a:ext uri="{FF2B5EF4-FFF2-40B4-BE49-F238E27FC236}">
                <a16:creationId xmlns:a16="http://schemas.microsoft.com/office/drawing/2014/main" id="{B9EAD6D2-42F9-466D-BF8F-8D2B218A82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71500" y="7347327"/>
            <a:ext cx="123825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8288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 rtl="0">
              <a:defRPr sz="1000"/>
            </a:pPr>
            <a:r>
              <a:rPr lang="de-DE" sz="600" b="0" i="0" u="none" strike="noStrike" baseline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Quelle: Deutsches Schulamt</a:t>
            </a:r>
          </a:p>
        </p:txBody>
      </p:sp>
      <p:graphicFrame>
        <p:nvGraphicFramePr>
          <p:cNvPr id="12" name="Tabelle 11">
            <a:extLst>
              <a:ext uri="{FF2B5EF4-FFF2-40B4-BE49-F238E27FC236}">
                <a16:creationId xmlns:a16="http://schemas.microsoft.com/office/drawing/2014/main" id="{952066E7-8D9E-412C-A671-45D8E39FF5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3787405"/>
              </p:ext>
            </p:extLst>
          </p:nvPr>
        </p:nvGraphicFramePr>
        <p:xfrm>
          <a:off x="402208" y="3799003"/>
          <a:ext cx="3717346" cy="2632583"/>
        </p:xfrm>
        <a:graphic>
          <a:graphicData uri="http://schemas.openxmlformats.org/drawingml/2006/table">
            <a:tbl>
              <a:tblPr/>
              <a:tblGrid>
                <a:gridCol w="1170859">
                  <a:extLst>
                    <a:ext uri="{9D8B030D-6E8A-4147-A177-3AD203B41FA5}">
                      <a16:colId xmlns:a16="http://schemas.microsoft.com/office/drawing/2014/main" val="4151218794"/>
                    </a:ext>
                  </a:extLst>
                </a:gridCol>
                <a:gridCol w="1014310">
                  <a:extLst>
                    <a:ext uri="{9D8B030D-6E8A-4147-A177-3AD203B41FA5}">
                      <a16:colId xmlns:a16="http://schemas.microsoft.com/office/drawing/2014/main" val="4267407550"/>
                    </a:ext>
                  </a:extLst>
                </a:gridCol>
                <a:gridCol w="1532177">
                  <a:extLst>
                    <a:ext uri="{9D8B030D-6E8A-4147-A177-3AD203B41FA5}">
                      <a16:colId xmlns:a16="http://schemas.microsoft.com/office/drawing/2014/main" val="1366645946"/>
                    </a:ext>
                  </a:extLst>
                </a:gridCol>
              </a:tblGrid>
              <a:tr h="44710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>
                          <a:effectLst/>
                          <a:latin typeface="Calibri" panose="020F0502020204030204" pitchFamily="34" charset="0"/>
                        </a:rPr>
                        <a:t>VOTAZIONI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>
                          <a:effectLst/>
                          <a:latin typeface="Calibri" panose="020F0502020204030204" pitchFamily="34" charset="0"/>
                        </a:rPr>
                        <a:t>2020/2021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1740148"/>
                  </a:ext>
                </a:extLst>
              </a:tr>
              <a:tr h="278760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effectLst/>
                          <a:latin typeface="Calibri" panose="020F0502020204030204" pitchFamily="34" charset="0"/>
                        </a:rPr>
                        <a:t>SEI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effectLst/>
                          <a:latin typeface="Calibri" panose="020F0502020204030204" pitchFamily="34" charset="0"/>
                        </a:rPr>
                        <a:t>4,24%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3672478"/>
                  </a:ext>
                </a:extLst>
              </a:tr>
              <a:tr h="278760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effectLst/>
                          <a:latin typeface="Calibri" panose="020F0502020204030204" pitchFamily="34" charset="0"/>
                        </a:rPr>
                        <a:t>SETTE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effectLst/>
                          <a:latin typeface="Calibri" panose="020F0502020204030204" pitchFamily="34" charset="0"/>
                        </a:rPr>
                        <a:t>20,34%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5907818"/>
                  </a:ext>
                </a:extLst>
              </a:tr>
              <a:tr h="278760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effectLst/>
                          <a:latin typeface="Calibri" panose="020F0502020204030204" pitchFamily="34" charset="0"/>
                        </a:rPr>
                        <a:t>OTTO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effectLst/>
                          <a:latin typeface="Calibri" panose="020F0502020204030204" pitchFamily="34" charset="0"/>
                        </a:rPr>
                        <a:t>73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effectLst/>
                          <a:latin typeface="Calibri" panose="020F0502020204030204" pitchFamily="34" charset="0"/>
                        </a:rPr>
                        <a:t>30,93%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9160469"/>
                  </a:ext>
                </a:extLst>
              </a:tr>
              <a:tr h="278760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effectLst/>
                          <a:latin typeface="Calibri" panose="020F0502020204030204" pitchFamily="34" charset="0"/>
                        </a:rPr>
                        <a:t>NOVE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effectLst/>
                          <a:latin typeface="Calibri" panose="020F0502020204030204" pitchFamily="34" charset="0"/>
                        </a:rPr>
                        <a:t>26,27%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1857574"/>
                  </a:ext>
                </a:extLst>
              </a:tr>
              <a:tr h="278760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effectLst/>
                          <a:latin typeface="Calibri" panose="020F0502020204030204" pitchFamily="34" charset="0"/>
                        </a:rPr>
                        <a:t>DIECI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effectLst/>
                          <a:latin typeface="Calibri" panose="020F0502020204030204" pitchFamily="34" charset="0"/>
                        </a:rPr>
                        <a:t>14,41%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318701"/>
                  </a:ext>
                </a:extLst>
              </a:tr>
              <a:tr h="278760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effectLst/>
                          <a:latin typeface="Calibri" panose="020F0502020204030204" pitchFamily="34" charset="0"/>
                        </a:rPr>
                        <a:t>DIECI E LODE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effectLst/>
                          <a:latin typeface="Calibri" panose="020F0502020204030204" pitchFamily="34" charset="0"/>
                        </a:rPr>
                        <a:t>3,81%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5819623"/>
                  </a:ext>
                </a:extLst>
              </a:tr>
              <a:tr h="234159">
                <a:tc gridSpan="3"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de-DE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5078540"/>
                  </a:ext>
                </a:extLst>
              </a:tr>
              <a:tr h="278760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>
                          <a:effectLst/>
                          <a:latin typeface="Calibri" panose="020F0502020204030204" pitchFamily="34" charset="0"/>
                        </a:rPr>
                        <a:t>TOTALE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>
                          <a:effectLst/>
                          <a:latin typeface="Calibri" panose="020F0502020204030204" pitchFamily="34" charset="0"/>
                        </a:rPr>
                        <a:t>236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>
                          <a:effectLst/>
                          <a:latin typeface="Calibri" panose="020F0502020204030204" pitchFamily="34" charset="0"/>
                        </a:rPr>
                        <a:t>100,00%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730270"/>
                  </a:ext>
                </a:extLst>
              </a:tr>
            </a:tbl>
          </a:graphicData>
        </a:graphic>
      </p:graphicFrame>
      <p:sp>
        <p:nvSpPr>
          <p:cNvPr id="15" name="Textfeld 4">
            <a:extLst>
              <a:ext uri="{FF2B5EF4-FFF2-40B4-BE49-F238E27FC236}">
                <a16:creationId xmlns:a16="http://schemas.microsoft.com/office/drawing/2014/main" id="{B9EAD6D2-42F9-466D-BF8F-8D2B218A82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71500" y="7347327"/>
            <a:ext cx="123825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8288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 rtl="0">
              <a:defRPr sz="1000"/>
            </a:pPr>
            <a:r>
              <a:rPr lang="de-DE" sz="600" b="0" i="0" u="none" strike="noStrike" baseline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Quelle: Deutsches Schulamt</a:t>
            </a:r>
          </a:p>
        </p:txBody>
      </p:sp>
    </p:spTree>
    <p:extLst>
      <p:ext uri="{BB962C8B-B14F-4D97-AF65-F5344CB8AC3E}">
        <p14:creationId xmlns:p14="http://schemas.microsoft.com/office/powerpoint/2010/main" val="2467012833"/>
      </p:ext>
    </p:extLst>
  </p:cSld>
  <p:clrMapOvr>
    <a:masterClrMapping/>
  </p:clrMapOvr>
  <p:transition spd="med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feld 2">
            <a:extLst>
              <a:ext uri="{FF2B5EF4-FFF2-40B4-BE49-F238E27FC236}">
                <a16:creationId xmlns:a16="http://schemas.microsoft.com/office/drawing/2014/main" id="{5977FEDF-F6B7-4186-A07C-1B12637C6A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262" y="1543257"/>
            <a:ext cx="1084828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de-DE" altLang="it-IT" sz="2000" b="1" err="1">
                <a:solidFill>
                  <a:srgbClr val="C00000"/>
                </a:solidFill>
                <a:latin typeface="+mj-lt"/>
                <a:cs typeface="Open Sans" panose="020B0606030504020204" pitchFamily="34" charset="0"/>
              </a:rPr>
              <a:t>Promoziuns</a:t>
            </a:r>
            <a:r>
              <a:rPr lang="de-DE" altLang="it-IT" sz="2000" b="1">
                <a:solidFill>
                  <a:srgbClr val="C00000"/>
                </a:solidFill>
                <a:latin typeface="+mj-lt"/>
                <a:cs typeface="Open Sans" panose="020B0606030504020204" pitchFamily="34" charset="0"/>
              </a:rPr>
              <a:t> </a:t>
            </a:r>
            <a:r>
              <a:rPr lang="de-DE" altLang="it-IT" sz="2000" b="1" err="1">
                <a:solidFill>
                  <a:srgbClr val="C00000"/>
                </a:solidFill>
                <a:latin typeface="+mj-lt"/>
                <a:cs typeface="Open Sans" panose="020B0606030504020204" pitchFamily="34" charset="0"/>
              </a:rPr>
              <a:t>tla</a:t>
            </a:r>
            <a:r>
              <a:rPr lang="de-DE" altLang="it-IT" sz="2000" b="1">
                <a:solidFill>
                  <a:srgbClr val="C00000"/>
                </a:solidFill>
                <a:latin typeface="+mj-lt"/>
                <a:cs typeface="Open Sans" panose="020B0606030504020204" pitchFamily="34" charset="0"/>
              </a:rPr>
              <a:t> </a:t>
            </a:r>
            <a:r>
              <a:rPr lang="de-DE" altLang="it-IT" sz="2000" b="1" err="1">
                <a:solidFill>
                  <a:srgbClr val="C00000"/>
                </a:solidFill>
                <a:latin typeface="+mj-lt"/>
                <a:cs typeface="Open Sans" panose="020B0606030504020204" pitchFamily="34" charset="0"/>
              </a:rPr>
              <a:t>scora</a:t>
            </a:r>
            <a:r>
              <a:rPr lang="de-DE" altLang="it-IT" sz="2000" b="1">
                <a:solidFill>
                  <a:srgbClr val="C00000"/>
                </a:solidFill>
                <a:latin typeface="+mj-lt"/>
                <a:cs typeface="Open Sans" panose="020B0606030504020204" pitchFamily="34" charset="0"/>
              </a:rPr>
              <a:t> </a:t>
            </a:r>
            <a:r>
              <a:rPr lang="de-DE" altLang="it-IT" sz="2000" b="1" err="1">
                <a:solidFill>
                  <a:srgbClr val="C00000"/>
                </a:solidFill>
                <a:latin typeface="+mj-lt"/>
                <a:cs typeface="Open Sans" panose="020B0606030504020204" pitchFamily="34" charset="0"/>
              </a:rPr>
              <a:t>alta</a:t>
            </a:r>
            <a:r>
              <a:rPr lang="de-DE" altLang="it-IT" sz="2000" b="1">
                <a:solidFill>
                  <a:srgbClr val="C00000"/>
                </a:solidFill>
                <a:latin typeface="+mj-lt"/>
                <a:cs typeface="Open Sans" panose="020B0606030504020204" pitchFamily="34" charset="0"/>
              </a:rPr>
              <a:t> y </a:t>
            </a:r>
            <a:r>
              <a:rPr lang="de-DE" altLang="it-IT" sz="2000" b="1" err="1">
                <a:solidFill>
                  <a:srgbClr val="C00000"/>
                </a:solidFill>
                <a:latin typeface="+mj-lt"/>
                <a:cs typeface="Open Sans" panose="020B0606030504020204" pitchFamily="34" charset="0"/>
              </a:rPr>
              <a:t>tla</a:t>
            </a:r>
            <a:r>
              <a:rPr lang="de-DE" altLang="it-IT" sz="2000" b="1">
                <a:solidFill>
                  <a:srgbClr val="C00000"/>
                </a:solidFill>
                <a:latin typeface="+mj-lt"/>
                <a:cs typeface="Open Sans" panose="020B0606030504020204" pitchFamily="34" charset="0"/>
              </a:rPr>
              <a:t> </a:t>
            </a:r>
            <a:r>
              <a:rPr lang="de-DE" altLang="it-IT" sz="2000" b="1" err="1">
                <a:solidFill>
                  <a:srgbClr val="C00000"/>
                </a:solidFill>
                <a:latin typeface="+mj-lt"/>
                <a:cs typeface="Open Sans" panose="020B0606030504020204" pitchFamily="34" charset="0"/>
              </a:rPr>
              <a:t>scora</a:t>
            </a:r>
            <a:r>
              <a:rPr lang="de-DE" altLang="it-IT" sz="2000" b="1">
                <a:solidFill>
                  <a:srgbClr val="C00000"/>
                </a:solidFill>
                <a:latin typeface="+mj-lt"/>
                <a:cs typeface="Open Sans" panose="020B0606030504020204" pitchFamily="34" charset="0"/>
              </a:rPr>
              <a:t> </a:t>
            </a:r>
            <a:r>
              <a:rPr lang="de-DE" altLang="it-IT" sz="2000" b="1" err="1">
                <a:solidFill>
                  <a:srgbClr val="C00000"/>
                </a:solidFill>
                <a:latin typeface="+mj-lt"/>
                <a:cs typeface="Open Sans" panose="020B0606030504020204" pitchFamily="34" charset="0"/>
              </a:rPr>
              <a:t>profescionala</a:t>
            </a:r>
            <a:r>
              <a:rPr lang="de-DE" altLang="it-IT" sz="2000" b="1">
                <a:solidFill>
                  <a:srgbClr val="C00000"/>
                </a:solidFill>
                <a:latin typeface="+mj-lt"/>
                <a:cs typeface="Open Sans" panose="020B0606030504020204" pitchFamily="34" charset="0"/>
              </a:rPr>
              <a:t> – </a:t>
            </a:r>
            <a:r>
              <a:rPr lang="de-DE" sz="2000" b="1" err="1">
                <a:solidFill>
                  <a:srgbClr val="C00000"/>
                </a:solidFill>
                <a:cs typeface="Open Sans" panose="020B0606030504020204" pitchFamily="34" charset="0"/>
              </a:rPr>
              <a:t>ann</a:t>
            </a:r>
            <a:r>
              <a:rPr lang="de-DE" sz="2000" b="1">
                <a:solidFill>
                  <a:srgbClr val="C00000"/>
                </a:solidFill>
                <a:cs typeface="Open Sans" panose="020B0606030504020204" pitchFamily="34" charset="0"/>
              </a:rPr>
              <a:t> de </a:t>
            </a:r>
            <a:r>
              <a:rPr lang="de-DE" sz="2000" b="1" err="1">
                <a:solidFill>
                  <a:srgbClr val="C00000"/>
                </a:solidFill>
                <a:cs typeface="Open Sans" panose="020B0606030504020204" pitchFamily="34" charset="0"/>
              </a:rPr>
              <a:t>scora</a:t>
            </a:r>
            <a:r>
              <a:rPr lang="de-DE" sz="2000" b="1">
                <a:solidFill>
                  <a:srgbClr val="C00000"/>
                </a:solidFill>
                <a:cs typeface="Open Sans" panose="020B0606030504020204" pitchFamily="34" charset="0"/>
              </a:rPr>
              <a:t> </a:t>
            </a:r>
            <a:r>
              <a:rPr lang="de-DE" altLang="it-IT" sz="2000" b="1">
                <a:solidFill>
                  <a:srgbClr val="C00000"/>
                </a:solidFill>
                <a:latin typeface="+mj-lt"/>
                <a:cs typeface="Open Sans" panose="020B0606030504020204" pitchFamily="34" charset="0"/>
              </a:rPr>
              <a:t>2020/21</a:t>
            </a:r>
            <a:endParaRPr lang="it-IT" altLang="it-IT" sz="2000" b="1">
              <a:solidFill>
                <a:srgbClr val="C00000"/>
              </a:solidFill>
              <a:latin typeface="+mj-lt"/>
              <a:cs typeface="Open Sans" panose="020B0606030504020204" pitchFamily="34" charset="0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14D710E3-96FE-4211-9050-955C018CE046}"/>
              </a:ext>
            </a:extLst>
          </p:cNvPr>
          <p:cNvSpPr/>
          <p:nvPr/>
        </p:nvSpPr>
        <p:spPr>
          <a:xfrm>
            <a:off x="402208" y="2402368"/>
            <a:ext cx="7854032" cy="738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1" hangingPunct="1">
              <a:lnSpc>
                <a:spcPts val="2400"/>
              </a:lnSpc>
              <a:spcBef>
                <a:spcPct val="20000"/>
              </a:spcBef>
              <a:buClr>
                <a:srgbClr val="CC2C30"/>
              </a:buClr>
              <a:buSzPct val="50000"/>
              <a:buFont typeface="Wingdings" pitchFamily="2" charset="2"/>
              <a:buChar char="n"/>
              <a:defRPr/>
            </a:pPr>
            <a:endParaRPr lang="de-DE" sz="1400" i="1">
              <a:solidFill>
                <a:srgbClr val="000000"/>
              </a:solidFill>
              <a:latin typeface="+mj-lt"/>
            </a:endParaRPr>
          </a:p>
          <a:p>
            <a:pPr marL="342900" lvl="0" indent="-342900" eaLnBrk="1" hangingPunct="1">
              <a:lnSpc>
                <a:spcPts val="2400"/>
              </a:lnSpc>
              <a:spcBef>
                <a:spcPct val="20000"/>
              </a:spcBef>
              <a:buClr>
                <a:srgbClr val="CC2C30"/>
              </a:buClr>
              <a:buSzPct val="50000"/>
              <a:buFont typeface="Wingdings" pitchFamily="2" charset="2"/>
              <a:buChar char="n"/>
              <a:defRPr/>
            </a:pPr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1E313F8-FBC9-45AD-8F43-90F1511B90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955" r="5978" b="11459"/>
          <a:stretch/>
        </p:blipFill>
        <p:spPr>
          <a:xfrm>
            <a:off x="523691" y="2043289"/>
            <a:ext cx="10661046" cy="4770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332042"/>
      </p:ext>
    </p:extLst>
  </p:cSld>
  <p:clrMapOvr>
    <a:masterClrMapping/>
  </p:clrMapOvr>
  <p:transition spd="med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feld 2">
            <a:extLst>
              <a:ext uri="{FF2B5EF4-FFF2-40B4-BE49-F238E27FC236}">
                <a16:creationId xmlns:a16="http://schemas.microsoft.com/office/drawing/2014/main" id="{5977FEDF-F6B7-4186-A07C-1B12637C6A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262" y="1543257"/>
            <a:ext cx="1113632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de-DE" altLang="it-IT" sz="2000" b="1" err="1">
                <a:solidFill>
                  <a:srgbClr val="C00000"/>
                </a:solidFill>
                <a:latin typeface="+mj-lt"/>
                <a:cs typeface="Open Sans" panose="020B0606030504020204" pitchFamily="34" charset="0"/>
              </a:rPr>
              <a:t>Ejam</a:t>
            </a:r>
            <a:r>
              <a:rPr lang="de-DE" altLang="it-IT" sz="2000" b="1">
                <a:solidFill>
                  <a:srgbClr val="C00000"/>
                </a:solidFill>
                <a:latin typeface="+mj-lt"/>
                <a:cs typeface="Open Sans" panose="020B0606030504020204" pitchFamily="34" charset="0"/>
              </a:rPr>
              <a:t> de </a:t>
            </a:r>
            <a:r>
              <a:rPr lang="de-DE" altLang="it-IT" sz="2000" b="1" err="1">
                <a:solidFill>
                  <a:srgbClr val="C00000"/>
                </a:solidFill>
                <a:latin typeface="+mj-lt"/>
                <a:cs typeface="Open Sans" panose="020B0606030504020204" pitchFamily="34" charset="0"/>
              </a:rPr>
              <a:t>Stat</a:t>
            </a:r>
            <a:r>
              <a:rPr lang="de-DE" altLang="it-IT" sz="2000" b="1">
                <a:solidFill>
                  <a:srgbClr val="C00000"/>
                </a:solidFill>
                <a:latin typeface="+mj-lt"/>
                <a:cs typeface="Open Sans" panose="020B0606030504020204" pitchFamily="34" charset="0"/>
              </a:rPr>
              <a:t> </a:t>
            </a:r>
            <a:r>
              <a:rPr lang="de-DE" altLang="it-IT" sz="2000" b="1" err="1">
                <a:solidFill>
                  <a:srgbClr val="C00000"/>
                </a:solidFill>
                <a:latin typeface="+mj-lt"/>
                <a:cs typeface="Open Sans" panose="020B0606030504020204" pitchFamily="34" charset="0"/>
              </a:rPr>
              <a:t>dles</a:t>
            </a:r>
            <a:r>
              <a:rPr lang="de-DE" altLang="it-IT" sz="2000" b="1">
                <a:solidFill>
                  <a:srgbClr val="C00000"/>
                </a:solidFill>
                <a:latin typeface="+mj-lt"/>
                <a:cs typeface="Open Sans" panose="020B0606030504020204" pitchFamily="34" charset="0"/>
              </a:rPr>
              <a:t> </a:t>
            </a:r>
            <a:r>
              <a:rPr lang="de-DE" altLang="it-IT" sz="2000" b="1" err="1">
                <a:solidFill>
                  <a:srgbClr val="C00000"/>
                </a:solidFill>
                <a:latin typeface="+mj-lt"/>
                <a:cs typeface="Open Sans" panose="020B0606030504020204" pitchFamily="34" charset="0"/>
              </a:rPr>
              <a:t>scores</a:t>
            </a:r>
            <a:r>
              <a:rPr lang="de-DE" altLang="it-IT" sz="2000" b="1">
                <a:solidFill>
                  <a:srgbClr val="C00000"/>
                </a:solidFill>
                <a:latin typeface="+mj-lt"/>
                <a:cs typeface="Open Sans" panose="020B0606030504020204" pitchFamily="34" charset="0"/>
              </a:rPr>
              <a:t> altes y </a:t>
            </a:r>
            <a:r>
              <a:rPr lang="de-DE" altLang="it-IT" sz="2000" b="1" err="1">
                <a:solidFill>
                  <a:srgbClr val="C00000"/>
                </a:solidFill>
                <a:latin typeface="+mj-lt"/>
                <a:cs typeface="Open Sans" panose="020B0606030504020204" pitchFamily="34" charset="0"/>
              </a:rPr>
              <a:t>profescionales</a:t>
            </a:r>
            <a:r>
              <a:rPr lang="de-DE" altLang="it-IT" sz="2000" b="1">
                <a:solidFill>
                  <a:srgbClr val="C00000"/>
                </a:solidFill>
                <a:latin typeface="+mj-lt"/>
                <a:cs typeface="Open Sans" panose="020B0606030504020204" pitchFamily="34" charset="0"/>
              </a:rPr>
              <a:t> – </a:t>
            </a:r>
            <a:r>
              <a:rPr lang="de-DE" sz="2000" b="1" err="1">
                <a:solidFill>
                  <a:srgbClr val="C00000"/>
                </a:solidFill>
                <a:cs typeface="Open Sans" panose="020B0606030504020204" pitchFamily="34" charset="0"/>
              </a:rPr>
              <a:t>ann</a:t>
            </a:r>
            <a:r>
              <a:rPr lang="de-DE" sz="2000" b="1">
                <a:solidFill>
                  <a:srgbClr val="C00000"/>
                </a:solidFill>
                <a:cs typeface="Open Sans" panose="020B0606030504020204" pitchFamily="34" charset="0"/>
              </a:rPr>
              <a:t> de </a:t>
            </a:r>
            <a:r>
              <a:rPr lang="de-DE" sz="2000" b="1" err="1">
                <a:solidFill>
                  <a:srgbClr val="C00000"/>
                </a:solidFill>
                <a:cs typeface="Open Sans" panose="020B0606030504020204" pitchFamily="34" charset="0"/>
              </a:rPr>
              <a:t>scora</a:t>
            </a:r>
            <a:r>
              <a:rPr lang="de-DE" sz="2000" b="1">
                <a:solidFill>
                  <a:srgbClr val="C00000"/>
                </a:solidFill>
                <a:cs typeface="Open Sans" panose="020B0606030504020204" pitchFamily="34" charset="0"/>
              </a:rPr>
              <a:t> </a:t>
            </a:r>
            <a:r>
              <a:rPr lang="de-DE" altLang="it-IT" sz="2000" b="1">
                <a:solidFill>
                  <a:srgbClr val="C00000"/>
                </a:solidFill>
                <a:latin typeface="+mj-lt"/>
                <a:cs typeface="Open Sans" panose="020B0606030504020204" pitchFamily="34" charset="0"/>
              </a:rPr>
              <a:t>2020/2021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14D710E3-96FE-4211-9050-955C018CE046}"/>
              </a:ext>
            </a:extLst>
          </p:cNvPr>
          <p:cNvSpPr/>
          <p:nvPr/>
        </p:nvSpPr>
        <p:spPr>
          <a:xfrm>
            <a:off x="402208" y="2402368"/>
            <a:ext cx="7854032" cy="738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1" hangingPunct="1">
              <a:lnSpc>
                <a:spcPts val="2400"/>
              </a:lnSpc>
              <a:spcBef>
                <a:spcPct val="20000"/>
              </a:spcBef>
              <a:buClr>
                <a:srgbClr val="CC2C30"/>
              </a:buClr>
              <a:buSzPct val="50000"/>
              <a:buFont typeface="Wingdings" pitchFamily="2" charset="2"/>
              <a:buChar char="n"/>
              <a:defRPr/>
            </a:pPr>
            <a:endParaRPr lang="de-DE" sz="1400" i="1">
              <a:solidFill>
                <a:srgbClr val="000000"/>
              </a:solidFill>
              <a:latin typeface="+mj-lt"/>
            </a:endParaRPr>
          </a:p>
          <a:p>
            <a:pPr marL="342900" lvl="0" indent="-342900" eaLnBrk="1" hangingPunct="1">
              <a:lnSpc>
                <a:spcPts val="2400"/>
              </a:lnSpc>
              <a:spcBef>
                <a:spcPct val="20000"/>
              </a:spcBef>
              <a:buClr>
                <a:srgbClr val="CC2C30"/>
              </a:buClr>
              <a:buSzPct val="50000"/>
              <a:buFont typeface="Wingdings" pitchFamily="2" charset="2"/>
              <a:buChar char="n"/>
              <a:defRPr/>
            </a:pPr>
            <a:endParaRPr lang="de-DE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BB4D4C47-8BD1-4034-ADEF-0AE91E038E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514" t="16108" r="13450" b="3837"/>
          <a:stretch/>
        </p:blipFill>
        <p:spPr>
          <a:xfrm>
            <a:off x="4472923" y="2787267"/>
            <a:ext cx="7566633" cy="3403983"/>
          </a:xfrm>
          <a:prstGeom prst="rect">
            <a:avLst/>
          </a:prstGeom>
        </p:spPr>
      </p:pic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B1D5B4CD-004B-4F99-A93D-EE7DEA00B0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5975397"/>
              </p:ext>
            </p:extLst>
          </p:nvPr>
        </p:nvGraphicFramePr>
        <p:xfrm>
          <a:off x="216262" y="3362692"/>
          <a:ext cx="3734849" cy="3103884"/>
        </p:xfrm>
        <a:graphic>
          <a:graphicData uri="http://schemas.openxmlformats.org/drawingml/2006/table">
            <a:tbl>
              <a:tblPr/>
              <a:tblGrid>
                <a:gridCol w="2425338">
                  <a:extLst>
                    <a:ext uri="{9D8B030D-6E8A-4147-A177-3AD203B41FA5}">
                      <a16:colId xmlns:a16="http://schemas.microsoft.com/office/drawing/2014/main" val="3624103384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906544601"/>
                    </a:ext>
                  </a:extLst>
                </a:gridCol>
                <a:gridCol w="632178">
                  <a:extLst>
                    <a:ext uri="{9D8B030D-6E8A-4147-A177-3AD203B41FA5}">
                      <a16:colId xmlns:a16="http://schemas.microsoft.com/office/drawing/2014/main" val="2770283901"/>
                    </a:ext>
                  </a:extLst>
                </a:gridCol>
              </a:tblGrid>
              <a:tr h="474014"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INTERNE UND EXTERNE KANDIDATINNEN UND KANDIDATEN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2020/21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188438"/>
                  </a:ext>
                </a:extLst>
              </a:tr>
              <a:tr h="440267"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Kandidaten/Kadidatinnen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1" i="0" u="none" strike="noStrike">
                          <a:effectLst/>
                          <a:latin typeface="Calibri" panose="020F0502020204030204" pitchFamily="34" charset="0"/>
                        </a:rPr>
                        <a:t>92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1" i="0" u="none" strike="noStrike">
                          <a:effectLst/>
                          <a:latin typeface="Calibri" panose="020F0502020204030204" pitchFamily="34" charset="0"/>
                        </a:rPr>
                        <a:t>100,00%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217832"/>
                  </a:ext>
                </a:extLst>
              </a:tr>
              <a:tr h="417689"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zur Abschlussprüfung zugelassen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0" i="0" u="none" strike="noStrike">
                          <a:effectLst/>
                          <a:latin typeface="Calibri" panose="020F0502020204030204" pitchFamily="34" charset="0"/>
                        </a:rPr>
                        <a:t>92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0" i="0" u="none" strike="noStrike">
                          <a:effectLst/>
                          <a:latin typeface="Calibri" panose="020F0502020204030204" pitchFamily="34" charset="0"/>
                        </a:rPr>
                        <a:t>100,00%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1013556"/>
                  </a:ext>
                </a:extLst>
              </a:tr>
              <a:tr h="375372"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zur Abschlussprüfung nicht zugelassen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0" i="0" u="none" strike="noStrike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0" i="0" u="none" strike="noStrike"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7253642"/>
                  </a:ext>
                </a:extLst>
              </a:tr>
              <a:tr h="448717"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Abschlussprüfung bestanden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1" i="0" u="none" strike="noStrike">
                          <a:effectLst/>
                          <a:latin typeface="Calibri" panose="020F0502020204030204" pitchFamily="34" charset="0"/>
                        </a:rPr>
                        <a:t>92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1" i="0" u="none" strike="noStrike"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1220657"/>
                  </a:ext>
                </a:extLst>
              </a:tr>
              <a:tr h="404973"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Abschlussprüfung nicht bestanden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0" i="0" u="none" strike="noStrike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0" i="0" u="none" strike="noStrike"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8122226"/>
                  </a:ext>
                </a:extLst>
              </a:tr>
              <a:tr h="542852"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bei der Abschlussprüfung nicht anwesend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0" i="0" u="none" strike="noStrike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200" b="0" i="0" u="none" strike="noStrike"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39341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9989828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feld 2">
            <a:extLst>
              <a:ext uri="{FF2B5EF4-FFF2-40B4-BE49-F238E27FC236}">
                <a16:creationId xmlns:a16="http://schemas.microsoft.com/office/drawing/2014/main" id="{5977FEDF-F6B7-4186-A07C-1B12637C6A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352" y="1484784"/>
            <a:ext cx="10158288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de-DE" altLang="it-IT" sz="3200" b="1">
                <a:solidFill>
                  <a:srgbClr val="C00000"/>
                </a:solidFill>
                <a:cs typeface="Open Sans" panose="020B0606030504020204" pitchFamily="34" charset="0"/>
              </a:rPr>
              <a:t>Evaluation Schule unter Corona-Bedingungen</a:t>
            </a:r>
          </a:p>
          <a:p>
            <a:pPr eaLnBrk="1" hangingPunct="1">
              <a:defRPr/>
            </a:pPr>
            <a:endParaRPr lang="de-DE" altLang="it-IT" sz="2000" b="1">
              <a:solidFill>
                <a:srgbClr val="C00000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11" name="Tabelle 10">
            <a:extLst>
              <a:ext uri="{FF2B5EF4-FFF2-40B4-BE49-F238E27FC236}">
                <a16:creationId xmlns:a16="http://schemas.microsoft.com/office/drawing/2014/main" id="{41273D73-725C-4C7F-BEE0-F66A43A578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7815122"/>
              </p:ext>
            </p:extLst>
          </p:nvPr>
        </p:nvGraphicFramePr>
        <p:xfrm>
          <a:off x="377190" y="2060848"/>
          <a:ext cx="9553558" cy="4708778"/>
        </p:xfrm>
        <a:graphic>
          <a:graphicData uri="http://schemas.openxmlformats.org/drawingml/2006/table">
            <a:tbl>
              <a:tblPr/>
              <a:tblGrid>
                <a:gridCol w="2014871">
                  <a:extLst>
                    <a:ext uri="{9D8B030D-6E8A-4147-A177-3AD203B41FA5}">
                      <a16:colId xmlns:a16="http://schemas.microsoft.com/office/drawing/2014/main" val="4052417273"/>
                    </a:ext>
                  </a:extLst>
                </a:gridCol>
                <a:gridCol w="5002190">
                  <a:extLst>
                    <a:ext uri="{9D8B030D-6E8A-4147-A177-3AD203B41FA5}">
                      <a16:colId xmlns:a16="http://schemas.microsoft.com/office/drawing/2014/main" val="3908053519"/>
                    </a:ext>
                  </a:extLst>
                </a:gridCol>
                <a:gridCol w="2536497">
                  <a:extLst>
                    <a:ext uri="{9D8B030D-6E8A-4147-A177-3AD203B41FA5}">
                      <a16:colId xmlns:a16="http://schemas.microsoft.com/office/drawing/2014/main" val="2717256938"/>
                    </a:ext>
                  </a:extLst>
                </a:gridCol>
              </a:tblGrid>
              <a:tr h="787114">
                <a:tc gridSpan="3">
                  <a:txBody>
                    <a:bodyPr/>
                    <a:lstStyle/>
                    <a:p>
                      <a:r>
                        <a:rPr lang="de-DE" sz="2600">
                          <a:solidFill>
                            <a:srgbClr val="000000"/>
                          </a:solidFill>
                          <a:latin typeface="+mn-lt"/>
                        </a:rPr>
                        <a:t>Beim selbstorganisierten Lernen nutze ich digitale Medien</a:t>
                      </a:r>
                      <a:endParaRPr lang="de-DE" sz="2600">
                        <a:latin typeface="+mn-lt"/>
                      </a:endParaRP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754877791"/>
                  </a:ext>
                </a:extLst>
              </a:tr>
              <a:tr h="830874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lang="de-DE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Schüler*innen                 GS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 = 830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51580783"/>
                  </a:ext>
                </a:extLst>
              </a:tr>
              <a:tr h="813875">
                <a:tc>
                  <a:txBody>
                    <a:bodyPr/>
                    <a:lstStyle/>
                    <a:p>
                      <a:r>
                        <a:rPr lang="de-DE" sz="1800"/>
                        <a:t>Schüler*innen MS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 = 1461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36957162"/>
                  </a:ext>
                </a:extLst>
              </a:tr>
              <a:tr h="813875">
                <a:tc>
                  <a:txBody>
                    <a:bodyPr/>
                    <a:lstStyle/>
                    <a:p>
                      <a:r>
                        <a:rPr lang="de-DE"/>
                        <a:t>Schüler*innen OS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 = 919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95581864"/>
                  </a:ext>
                </a:extLst>
              </a:tr>
              <a:tr h="1218758">
                <a:tc>
                  <a:txBody>
                    <a:bodyPr/>
                    <a:lstStyle/>
                    <a:p>
                      <a:endParaRPr lang="de-DE"/>
                    </a:p>
                    <a:p>
                      <a:r>
                        <a:rPr lang="de-DE"/>
                        <a:t>Schüler*innen FS</a:t>
                      </a:r>
                    </a:p>
                    <a:p>
                      <a:endParaRPr lang="de-DE"/>
                    </a:p>
                    <a:p>
                      <a:endParaRPr lang="de-DE"/>
                    </a:p>
                    <a:p>
                      <a:endParaRPr lang="de-DE"/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 = 545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48091383"/>
                  </a:ext>
                </a:extLst>
              </a:tr>
            </a:tbl>
          </a:graphicData>
        </a:graphic>
      </p:graphicFrame>
      <p:graphicFrame>
        <p:nvGraphicFramePr>
          <p:cNvPr id="18" name="Tabelle 4">
            <a:extLst>
              <a:ext uri="{FF2B5EF4-FFF2-40B4-BE49-F238E27FC236}">
                <a16:creationId xmlns:a16="http://schemas.microsoft.com/office/drawing/2014/main" id="{1974B724-5AB9-4969-8745-F07C9D2B1F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5260902"/>
              </p:ext>
            </p:extLst>
          </p:nvPr>
        </p:nvGraphicFramePr>
        <p:xfrm>
          <a:off x="3671183" y="6010730"/>
          <a:ext cx="4868488" cy="7538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7122">
                  <a:extLst>
                    <a:ext uri="{9D8B030D-6E8A-4147-A177-3AD203B41FA5}">
                      <a16:colId xmlns:a16="http://schemas.microsoft.com/office/drawing/2014/main" val="690044998"/>
                    </a:ext>
                  </a:extLst>
                </a:gridCol>
                <a:gridCol w="1217122">
                  <a:extLst>
                    <a:ext uri="{9D8B030D-6E8A-4147-A177-3AD203B41FA5}">
                      <a16:colId xmlns:a16="http://schemas.microsoft.com/office/drawing/2014/main" val="324129014"/>
                    </a:ext>
                  </a:extLst>
                </a:gridCol>
                <a:gridCol w="1217122">
                  <a:extLst>
                    <a:ext uri="{9D8B030D-6E8A-4147-A177-3AD203B41FA5}">
                      <a16:colId xmlns:a16="http://schemas.microsoft.com/office/drawing/2014/main" val="2495389950"/>
                    </a:ext>
                  </a:extLst>
                </a:gridCol>
                <a:gridCol w="1217122">
                  <a:extLst>
                    <a:ext uri="{9D8B030D-6E8A-4147-A177-3AD203B41FA5}">
                      <a16:colId xmlns:a16="http://schemas.microsoft.com/office/drawing/2014/main" val="109547607"/>
                    </a:ext>
                  </a:extLst>
                </a:gridCol>
              </a:tblGrid>
              <a:tr h="753857">
                <a:tc>
                  <a:txBody>
                    <a:bodyPr/>
                    <a:lstStyle/>
                    <a:p>
                      <a:pPr algn="ctr"/>
                      <a:endParaRPr lang="de-DE" sz="1050" b="0" kern="12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de-DE" sz="1050" b="0" kern="12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de-DE" sz="1050" b="0" kern="12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trifft nicht zu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050" b="0" kern="12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de-DE" sz="1050" b="0" kern="12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de-DE" sz="1050" b="0" kern="12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trifft eher nicht zu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050" b="0" kern="12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de-DE" sz="1050" b="0" kern="12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de-DE" sz="1050" b="0" kern="12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trifft eher zu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050" b="0" kern="12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de-DE" sz="1050" b="0" kern="12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de-DE" sz="1050" b="0" kern="12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trifft zu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500839"/>
                  </a:ext>
                </a:extLst>
              </a:tr>
            </a:tbl>
          </a:graphicData>
        </a:graphic>
      </p:graphicFrame>
      <p:sp>
        <p:nvSpPr>
          <p:cNvPr id="20" name="Rechteck 19">
            <a:extLst>
              <a:ext uri="{FF2B5EF4-FFF2-40B4-BE49-F238E27FC236}">
                <a16:creationId xmlns:a16="http://schemas.microsoft.com/office/drawing/2014/main" id="{C5E11132-8999-42A3-91A1-16F42D4B80E1}"/>
              </a:ext>
            </a:extLst>
          </p:cNvPr>
          <p:cNvSpPr>
            <a:spLocks noChangeAspect="1"/>
          </p:cNvSpPr>
          <p:nvPr/>
        </p:nvSpPr>
        <p:spPr>
          <a:xfrm>
            <a:off x="4182690" y="6148889"/>
            <a:ext cx="154647" cy="144000"/>
          </a:xfrm>
          <a:prstGeom prst="rect">
            <a:avLst/>
          </a:prstGeom>
          <a:solidFill>
            <a:srgbClr val="009CBC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A7418A9C-86AC-4B00-95AE-EED8EB3DCEA6}"/>
              </a:ext>
            </a:extLst>
          </p:cNvPr>
          <p:cNvSpPr>
            <a:spLocks noChangeAspect="1"/>
          </p:cNvSpPr>
          <p:nvPr/>
        </p:nvSpPr>
        <p:spPr>
          <a:xfrm>
            <a:off x="5380629" y="6167743"/>
            <a:ext cx="154646" cy="144000"/>
          </a:xfrm>
          <a:prstGeom prst="rect">
            <a:avLst/>
          </a:prstGeom>
          <a:solidFill>
            <a:srgbClr val="009CBC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1CFBE774-A17B-4DBF-94A0-77093069C52B}"/>
              </a:ext>
            </a:extLst>
          </p:cNvPr>
          <p:cNvSpPr>
            <a:spLocks noChangeAspect="1"/>
          </p:cNvSpPr>
          <p:nvPr/>
        </p:nvSpPr>
        <p:spPr>
          <a:xfrm>
            <a:off x="6590661" y="6167743"/>
            <a:ext cx="132131" cy="123035"/>
          </a:xfrm>
          <a:prstGeom prst="rect">
            <a:avLst/>
          </a:prstGeom>
          <a:solidFill>
            <a:srgbClr val="009CBC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17078297-CD53-4519-80DE-EFB77EA4E0B2}"/>
              </a:ext>
            </a:extLst>
          </p:cNvPr>
          <p:cNvSpPr>
            <a:spLocks noChangeAspect="1"/>
          </p:cNvSpPr>
          <p:nvPr/>
        </p:nvSpPr>
        <p:spPr>
          <a:xfrm>
            <a:off x="7854665" y="6167743"/>
            <a:ext cx="154646" cy="144000"/>
          </a:xfrm>
          <a:prstGeom prst="rect">
            <a:avLst/>
          </a:prstGeom>
          <a:solidFill>
            <a:srgbClr val="009C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>
                <a:solidFill>
                  <a:schemeClr val="tx1"/>
                </a:solidFill>
              </a:rPr>
              <a:t>4</a:t>
            </a:r>
          </a:p>
        </p:txBody>
      </p:sp>
      <p:pic>
        <p:nvPicPr>
          <p:cNvPr id="35" name="Grafik 34">
            <a:extLst>
              <a:ext uri="{FF2B5EF4-FFF2-40B4-BE49-F238E27FC236}">
                <a16:creationId xmlns:a16="http://schemas.microsoft.com/office/drawing/2014/main" id="{C1DD3925-6C31-4DB3-BBBA-5046C94D5D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3476" y="2837769"/>
            <a:ext cx="4066384" cy="573074"/>
          </a:xfrm>
          <a:prstGeom prst="rect">
            <a:avLst/>
          </a:prstGeom>
        </p:spPr>
      </p:pic>
      <p:sp>
        <p:nvSpPr>
          <p:cNvPr id="36" name="Geschweifte Klammer rechts 35">
            <a:extLst>
              <a:ext uri="{FF2B5EF4-FFF2-40B4-BE49-F238E27FC236}">
                <a16:creationId xmlns:a16="http://schemas.microsoft.com/office/drawing/2014/main" id="{93B3582B-A47D-45AE-8BB8-CAE5C841008D}"/>
              </a:ext>
            </a:extLst>
          </p:cNvPr>
          <p:cNvSpPr/>
          <p:nvPr/>
        </p:nvSpPr>
        <p:spPr>
          <a:xfrm rot="5400000">
            <a:off x="7255749" y="2349624"/>
            <a:ext cx="169840" cy="1835258"/>
          </a:xfrm>
          <a:prstGeom prst="rightBrac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D8C7195D-AB88-4D24-A658-CD3C9FD06579}"/>
              </a:ext>
            </a:extLst>
          </p:cNvPr>
          <p:cNvSpPr txBox="1"/>
          <p:nvPr/>
        </p:nvSpPr>
        <p:spPr>
          <a:xfrm>
            <a:off x="7167498" y="3303808"/>
            <a:ext cx="4539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>
                <a:solidFill>
                  <a:schemeClr val="accent5">
                    <a:lumMod val="75000"/>
                  </a:schemeClr>
                </a:solidFill>
              </a:rPr>
              <a:t>49%</a:t>
            </a:r>
          </a:p>
        </p:txBody>
      </p:sp>
      <p:pic>
        <p:nvPicPr>
          <p:cNvPr id="38" name="Grafik 37">
            <a:extLst>
              <a:ext uri="{FF2B5EF4-FFF2-40B4-BE49-F238E27FC236}">
                <a16:creationId xmlns:a16="http://schemas.microsoft.com/office/drawing/2014/main" id="{0A663873-0760-429A-BF17-0AD5EB4B40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9316" y="3803939"/>
            <a:ext cx="4072481" cy="579170"/>
          </a:xfrm>
          <a:prstGeom prst="rect">
            <a:avLst/>
          </a:prstGeom>
        </p:spPr>
      </p:pic>
      <p:sp>
        <p:nvSpPr>
          <p:cNvPr id="39" name="Geschweifte Klammer rechts 38">
            <a:extLst>
              <a:ext uri="{FF2B5EF4-FFF2-40B4-BE49-F238E27FC236}">
                <a16:creationId xmlns:a16="http://schemas.microsoft.com/office/drawing/2014/main" id="{3B925339-323E-4E56-8969-1D8C7C8561A4}"/>
              </a:ext>
            </a:extLst>
          </p:cNvPr>
          <p:cNvSpPr/>
          <p:nvPr/>
        </p:nvSpPr>
        <p:spPr>
          <a:xfrm rot="5400000">
            <a:off x="6855749" y="2953441"/>
            <a:ext cx="169840" cy="2578596"/>
          </a:xfrm>
          <a:prstGeom prst="rightBrac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01869727-2F78-475F-B914-822C623C74F8}"/>
              </a:ext>
            </a:extLst>
          </p:cNvPr>
          <p:cNvSpPr txBox="1"/>
          <p:nvPr/>
        </p:nvSpPr>
        <p:spPr>
          <a:xfrm>
            <a:off x="6771813" y="4261208"/>
            <a:ext cx="4539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>
                <a:solidFill>
                  <a:schemeClr val="accent5">
                    <a:lumMod val="75000"/>
                  </a:schemeClr>
                </a:solidFill>
              </a:rPr>
              <a:t>69%</a:t>
            </a:r>
          </a:p>
        </p:txBody>
      </p:sp>
      <p:pic>
        <p:nvPicPr>
          <p:cNvPr id="41" name="Grafik 40">
            <a:extLst>
              <a:ext uri="{FF2B5EF4-FFF2-40B4-BE49-F238E27FC236}">
                <a16:creationId xmlns:a16="http://schemas.microsoft.com/office/drawing/2014/main" id="{FE86D22C-061E-463F-8559-EFBDF6FC33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4635" y="4538207"/>
            <a:ext cx="4066384" cy="573074"/>
          </a:xfrm>
          <a:prstGeom prst="rect">
            <a:avLst/>
          </a:prstGeom>
        </p:spPr>
      </p:pic>
      <p:sp>
        <p:nvSpPr>
          <p:cNvPr id="42" name="Geschweifte Klammer rechts 41">
            <a:extLst>
              <a:ext uri="{FF2B5EF4-FFF2-40B4-BE49-F238E27FC236}">
                <a16:creationId xmlns:a16="http://schemas.microsoft.com/office/drawing/2014/main" id="{772D9496-AE5F-496F-9625-0717A179F496}"/>
              </a:ext>
            </a:extLst>
          </p:cNvPr>
          <p:cNvSpPr/>
          <p:nvPr/>
        </p:nvSpPr>
        <p:spPr>
          <a:xfrm rot="5400000">
            <a:off x="6305105" y="3175565"/>
            <a:ext cx="179368" cy="3670354"/>
          </a:xfrm>
          <a:prstGeom prst="rightBrac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AF7F4DE6-9C5B-4630-AD58-484FD806483F}"/>
              </a:ext>
            </a:extLst>
          </p:cNvPr>
          <p:cNvSpPr txBox="1"/>
          <p:nvPr/>
        </p:nvSpPr>
        <p:spPr>
          <a:xfrm>
            <a:off x="6224336" y="5043267"/>
            <a:ext cx="4539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>
                <a:solidFill>
                  <a:schemeClr val="accent5">
                    <a:lumMod val="75000"/>
                  </a:schemeClr>
                </a:solidFill>
              </a:rPr>
              <a:t>96%</a:t>
            </a:r>
          </a:p>
        </p:txBody>
      </p:sp>
      <p:pic>
        <p:nvPicPr>
          <p:cNvPr id="44" name="Grafik 43">
            <a:extLst>
              <a:ext uri="{FF2B5EF4-FFF2-40B4-BE49-F238E27FC236}">
                <a16:creationId xmlns:a16="http://schemas.microsoft.com/office/drawing/2014/main" id="{24A16E07-F787-429F-B26D-842A532B3C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04635" y="5448513"/>
            <a:ext cx="4066384" cy="579170"/>
          </a:xfrm>
          <a:prstGeom prst="rect">
            <a:avLst/>
          </a:prstGeom>
        </p:spPr>
      </p:pic>
      <p:sp>
        <p:nvSpPr>
          <p:cNvPr id="45" name="Geschweifte Klammer rechts 44">
            <a:extLst>
              <a:ext uri="{FF2B5EF4-FFF2-40B4-BE49-F238E27FC236}">
                <a16:creationId xmlns:a16="http://schemas.microsoft.com/office/drawing/2014/main" id="{C247C2C8-3AA0-43CC-9343-E32C4CDD653B}"/>
              </a:ext>
            </a:extLst>
          </p:cNvPr>
          <p:cNvSpPr/>
          <p:nvPr/>
        </p:nvSpPr>
        <p:spPr>
          <a:xfrm rot="5400000">
            <a:off x="6408184" y="4132434"/>
            <a:ext cx="158378" cy="3488199"/>
          </a:xfrm>
          <a:prstGeom prst="rightBrac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6" name="Textfeld 45">
            <a:extLst>
              <a:ext uri="{FF2B5EF4-FFF2-40B4-BE49-F238E27FC236}">
                <a16:creationId xmlns:a16="http://schemas.microsoft.com/office/drawing/2014/main" id="{E3880CB3-A90F-4E05-A746-E13EF7111ACC}"/>
              </a:ext>
            </a:extLst>
          </p:cNvPr>
          <p:cNvSpPr txBox="1"/>
          <p:nvPr/>
        </p:nvSpPr>
        <p:spPr>
          <a:xfrm>
            <a:off x="6272213" y="5895005"/>
            <a:ext cx="4539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>
                <a:solidFill>
                  <a:schemeClr val="accent5">
                    <a:lumMod val="75000"/>
                  </a:schemeClr>
                </a:solidFill>
              </a:rPr>
              <a:t>91%</a:t>
            </a:r>
          </a:p>
        </p:txBody>
      </p:sp>
    </p:spTree>
    <p:extLst>
      <p:ext uri="{BB962C8B-B14F-4D97-AF65-F5344CB8AC3E}">
        <p14:creationId xmlns:p14="http://schemas.microsoft.com/office/powerpoint/2010/main" val="3654640030"/>
      </p:ext>
    </p:extLst>
  </p:cSld>
  <p:clrMapOvr>
    <a:masterClrMapping/>
  </p:clrMapOvr>
  <p:transition spd="med"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feld 2">
            <a:extLst>
              <a:ext uri="{FF2B5EF4-FFF2-40B4-BE49-F238E27FC236}">
                <a16:creationId xmlns:a16="http://schemas.microsoft.com/office/drawing/2014/main" id="{5977FEDF-F6B7-4186-A07C-1B12637C6A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531" y="1631891"/>
            <a:ext cx="116709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ctr" hangingPunct="1"/>
            <a:r>
              <a:rPr lang="de-DE" sz="2000" b="1" err="1">
                <a:solidFill>
                  <a:srgbClr val="C00000"/>
                </a:solidFill>
                <a:latin typeface="+mj-lt"/>
                <a:cs typeface="Open Sans" panose="020B0606030504020204" pitchFamily="34" charset="0"/>
              </a:rPr>
              <a:t>Resultac</a:t>
            </a:r>
            <a:r>
              <a:rPr lang="de-DE" sz="2000" b="1">
                <a:solidFill>
                  <a:srgbClr val="C00000"/>
                </a:solidFill>
                <a:latin typeface="+mj-lt"/>
                <a:cs typeface="Open Sans" panose="020B0606030504020204" pitchFamily="34" charset="0"/>
              </a:rPr>
              <a:t> di </a:t>
            </a:r>
            <a:r>
              <a:rPr lang="de-DE" sz="2000" b="1" err="1">
                <a:solidFill>
                  <a:srgbClr val="C00000"/>
                </a:solidFill>
                <a:latin typeface="+mj-lt"/>
                <a:cs typeface="Open Sans" panose="020B0606030504020204" pitchFamily="34" charset="0"/>
              </a:rPr>
              <a:t>ejams</a:t>
            </a:r>
            <a:r>
              <a:rPr lang="de-DE" sz="2000" b="1">
                <a:solidFill>
                  <a:srgbClr val="C00000"/>
                </a:solidFill>
                <a:latin typeface="+mj-lt"/>
                <a:cs typeface="Open Sans" panose="020B0606030504020204" pitchFamily="34" charset="0"/>
              </a:rPr>
              <a:t> de </a:t>
            </a:r>
            <a:r>
              <a:rPr lang="de-DE" sz="2000" b="1" err="1">
                <a:solidFill>
                  <a:srgbClr val="C00000"/>
                </a:solidFill>
                <a:latin typeface="+mj-lt"/>
                <a:cs typeface="Open Sans" panose="020B0606030504020204" pitchFamily="34" charset="0"/>
              </a:rPr>
              <a:t>Stat</a:t>
            </a:r>
            <a:r>
              <a:rPr lang="de-DE" sz="2000" b="1">
                <a:solidFill>
                  <a:srgbClr val="C00000"/>
                </a:solidFill>
                <a:latin typeface="+mj-lt"/>
                <a:cs typeface="Open Sans" panose="020B0606030504020204" pitchFamily="34" charset="0"/>
              </a:rPr>
              <a:t> dla </a:t>
            </a:r>
            <a:r>
              <a:rPr lang="de-DE" sz="2000" b="1" err="1">
                <a:solidFill>
                  <a:srgbClr val="C00000"/>
                </a:solidFill>
                <a:latin typeface="+mj-lt"/>
                <a:cs typeface="Open Sans" panose="020B0606030504020204" pitchFamily="34" charset="0"/>
              </a:rPr>
              <a:t>scora</a:t>
            </a:r>
            <a:r>
              <a:rPr lang="de-DE" sz="2000" b="1">
                <a:solidFill>
                  <a:srgbClr val="C00000"/>
                </a:solidFill>
                <a:latin typeface="+mj-lt"/>
                <a:cs typeface="Open Sans" panose="020B0606030504020204" pitchFamily="34" charset="0"/>
              </a:rPr>
              <a:t> </a:t>
            </a:r>
            <a:r>
              <a:rPr lang="de-DE" sz="2000" b="1" err="1">
                <a:solidFill>
                  <a:srgbClr val="C00000"/>
                </a:solidFill>
                <a:latin typeface="+mj-lt"/>
                <a:cs typeface="Open Sans" panose="020B0606030504020204" pitchFamily="34" charset="0"/>
              </a:rPr>
              <a:t>alta</a:t>
            </a:r>
            <a:r>
              <a:rPr lang="de-DE" sz="2000" b="1">
                <a:solidFill>
                  <a:srgbClr val="C00000"/>
                </a:solidFill>
                <a:latin typeface="+mj-lt"/>
                <a:cs typeface="Open Sans" panose="020B0606030504020204" pitchFamily="34" charset="0"/>
              </a:rPr>
              <a:t> – </a:t>
            </a:r>
            <a:r>
              <a:rPr lang="de-DE" sz="2000" b="1" err="1">
                <a:solidFill>
                  <a:srgbClr val="C00000"/>
                </a:solidFill>
                <a:latin typeface="+mj-lt"/>
                <a:cs typeface="Open Sans" panose="020B0606030504020204" pitchFamily="34" charset="0"/>
              </a:rPr>
              <a:t>ann</a:t>
            </a:r>
            <a:r>
              <a:rPr lang="de-DE" sz="2000" b="1">
                <a:solidFill>
                  <a:srgbClr val="C00000"/>
                </a:solidFill>
                <a:latin typeface="+mj-lt"/>
                <a:cs typeface="Open Sans" panose="020B0606030504020204" pitchFamily="34" charset="0"/>
              </a:rPr>
              <a:t> de </a:t>
            </a:r>
            <a:r>
              <a:rPr lang="de-DE" sz="2000" b="1" err="1">
                <a:solidFill>
                  <a:srgbClr val="C00000"/>
                </a:solidFill>
                <a:latin typeface="+mj-lt"/>
                <a:cs typeface="Open Sans" panose="020B0606030504020204" pitchFamily="34" charset="0"/>
              </a:rPr>
              <a:t>scora</a:t>
            </a:r>
            <a:r>
              <a:rPr lang="de-DE" sz="2000" b="1">
                <a:solidFill>
                  <a:srgbClr val="C00000"/>
                </a:solidFill>
                <a:latin typeface="+mj-lt"/>
                <a:cs typeface="Open Sans" panose="020B0606030504020204" pitchFamily="34" charset="0"/>
              </a:rPr>
              <a:t> 2020/2021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14D710E3-96FE-4211-9050-955C018CE046}"/>
              </a:ext>
            </a:extLst>
          </p:cNvPr>
          <p:cNvSpPr/>
          <p:nvPr/>
        </p:nvSpPr>
        <p:spPr>
          <a:xfrm>
            <a:off x="402208" y="2402368"/>
            <a:ext cx="7854032" cy="738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1" hangingPunct="1">
              <a:lnSpc>
                <a:spcPts val="2400"/>
              </a:lnSpc>
              <a:spcBef>
                <a:spcPct val="20000"/>
              </a:spcBef>
              <a:buClr>
                <a:srgbClr val="CC2C30"/>
              </a:buClr>
              <a:buSzPct val="50000"/>
              <a:buFont typeface="Wingdings" pitchFamily="2" charset="2"/>
              <a:buChar char="n"/>
              <a:defRPr/>
            </a:pPr>
            <a:endParaRPr lang="de-DE" sz="1400" i="1">
              <a:solidFill>
                <a:srgbClr val="000000"/>
              </a:solidFill>
              <a:latin typeface="+mj-lt"/>
            </a:endParaRPr>
          </a:p>
          <a:p>
            <a:pPr marL="342900" lvl="0" indent="-342900" eaLnBrk="1" hangingPunct="1">
              <a:lnSpc>
                <a:spcPts val="2400"/>
              </a:lnSpc>
              <a:spcBef>
                <a:spcPct val="20000"/>
              </a:spcBef>
              <a:buClr>
                <a:srgbClr val="CC2C30"/>
              </a:buClr>
              <a:buSzPct val="50000"/>
              <a:buFont typeface="Wingdings" pitchFamily="2" charset="2"/>
              <a:buChar char="n"/>
              <a:defRPr/>
            </a:pPr>
            <a:endParaRPr lang="de-DE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4A26EC6A-FCF3-4853-8988-C379F033750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678" t="9665" r="1678"/>
          <a:stretch/>
        </p:blipFill>
        <p:spPr>
          <a:xfrm>
            <a:off x="4625279" y="2071066"/>
            <a:ext cx="7373923" cy="4400339"/>
          </a:xfrm>
          <a:prstGeom prst="rect">
            <a:avLst/>
          </a:prstGeom>
        </p:spPr>
      </p:pic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F8D90F03-CFE5-4A4D-898F-64336FCD41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5849355"/>
              </p:ext>
            </p:extLst>
          </p:nvPr>
        </p:nvGraphicFramePr>
        <p:xfrm>
          <a:off x="402208" y="3852029"/>
          <a:ext cx="4223071" cy="2619375"/>
        </p:xfrm>
        <a:graphic>
          <a:graphicData uri="http://schemas.openxmlformats.org/drawingml/2006/table">
            <a:tbl>
              <a:tblPr/>
              <a:tblGrid>
                <a:gridCol w="2202200">
                  <a:extLst>
                    <a:ext uri="{9D8B030D-6E8A-4147-A177-3AD203B41FA5}">
                      <a16:colId xmlns:a16="http://schemas.microsoft.com/office/drawing/2014/main" val="1577327063"/>
                    </a:ext>
                  </a:extLst>
                </a:gridCol>
                <a:gridCol w="972899">
                  <a:extLst>
                    <a:ext uri="{9D8B030D-6E8A-4147-A177-3AD203B41FA5}">
                      <a16:colId xmlns:a16="http://schemas.microsoft.com/office/drawing/2014/main" val="3648883120"/>
                    </a:ext>
                  </a:extLst>
                </a:gridCol>
                <a:gridCol w="1047972">
                  <a:extLst>
                    <a:ext uri="{9D8B030D-6E8A-4147-A177-3AD203B41FA5}">
                      <a16:colId xmlns:a16="http://schemas.microsoft.com/office/drawing/2014/main" val="1117831301"/>
                    </a:ext>
                  </a:extLst>
                </a:gridCol>
              </a:tblGrid>
              <a:tr h="238125"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BEWERTUNG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2020/2021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7943667"/>
                  </a:ext>
                </a:extLst>
              </a:tr>
              <a:tr h="238125"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de-DE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276146226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73024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61 - 70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5336617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71 - 80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869539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81 - 90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5146568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91 - 99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0313607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9123092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 mit Auszeichnung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2529006"/>
                  </a:ext>
                </a:extLst>
              </a:tr>
              <a:tr h="238125"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244175161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INSGESAMT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36847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1721823"/>
      </p:ext>
    </p:extLst>
  </p:cSld>
  <p:clrMapOvr>
    <a:masterClrMapping/>
  </p:clrMapOvr>
  <p:transition spd="med"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feld 2">
            <a:extLst>
              <a:ext uri="{FF2B5EF4-FFF2-40B4-BE49-F238E27FC236}">
                <a16:creationId xmlns:a16="http://schemas.microsoft.com/office/drawing/2014/main" id="{5977FEDF-F6B7-4186-A07C-1B12637C6A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262" y="1543257"/>
            <a:ext cx="1084828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de-DE" altLang="it-IT" sz="2000" b="1">
                <a:solidFill>
                  <a:srgbClr val="C00000"/>
                </a:solidFill>
                <a:latin typeface="+mj-lt"/>
                <a:cs typeface="Open Sans" panose="020B0606030504020204" pitchFamily="34" charset="0"/>
              </a:rPr>
              <a:t>Na </a:t>
            </a:r>
            <a:r>
              <a:rPr lang="de-DE" altLang="it-IT" sz="2000" b="1" err="1">
                <a:solidFill>
                  <a:srgbClr val="C00000"/>
                </a:solidFill>
                <a:latin typeface="+mj-lt"/>
                <a:cs typeface="Open Sans" panose="020B0606030504020204" pitchFamily="34" charset="0"/>
              </a:rPr>
              <a:t>odlada</a:t>
            </a:r>
            <a:r>
              <a:rPr lang="de-DE" altLang="it-IT" sz="2000" b="1">
                <a:solidFill>
                  <a:srgbClr val="C00000"/>
                </a:solidFill>
                <a:latin typeface="+mj-lt"/>
                <a:cs typeface="Open Sans" panose="020B0606030504020204" pitchFamily="34" charset="0"/>
              </a:rPr>
              <a:t> </a:t>
            </a:r>
            <a:r>
              <a:rPr lang="de-DE" altLang="it-IT" sz="2000" b="1" err="1">
                <a:solidFill>
                  <a:srgbClr val="C00000"/>
                </a:solidFill>
                <a:latin typeface="+mj-lt"/>
                <a:cs typeface="Open Sans" panose="020B0606030504020204" pitchFamily="34" charset="0"/>
              </a:rPr>
              <a:t>sön</a:t>
            </a:r>
            <a:r>
              <a:rPr lang="de-DE" altLang="it-IT" sz="2000" b="1">
                <a:solidFill>
                  <a:srgbClr val="C00000"/>
                </a:solidFill>
                <a:latin typeface="+mj-lt"/>
                <a:cs typeface="Open Sans" panose="020B0606030504020204" pitchFamily="34" charset="0"/>
              </a:rPr>
              <a:t> la </a:t>
            </a:r>
            <a:r>
              <a:rPr lang="de-DE" altLang="it-IT" sz="2000" b="1" err="1">
                <a:solidFill>
                  <a:srgbClr val="C00000"/>
                </a:solidFill>
                <a:latin typeface="+mj-lt"/>
                <a:cs typeface="Open Sans" panose="020B0606030504020204" pitchFamily="34" charset="0"/>
              </a:rPr>
              <a:t>formaziun</a:t>
            </a:r>
            <a:r>
              <a:rPr lang="de-DE" altLang="it-IT" sz="2000" b="1">
                <a:solidFill>
                  <a:srgbClr val="C00000"/>
                </a:solidFill>
                <a:latin typeface="+mj-lt"/>
                <a:cs typeface="Open Sans" panose="020B0606030504020204" pitchFamily="34" charset="0"/>
              </a:rPr>
              <a:t> </a:t>
            </a:r>
            <a:r>
              <a:rPr lang="de-DE" altLang="it-IT" sz="2000" b="1" err="1">
                <a:solidFill>
                  <a:srgbClr val="C00000"/>
                </a:solidFill>
                <a:latin typeface="+mj-lt"/>
                <a:cs typeface="Open Sans" panose="020B0606030504020204" pitchFamily="34" charset="0"/>
              </a:rPr>
              <a:t>profescionala</a:t>
            </a:r>
            <a:r>
              <a:rPr lang="de-DE" altLang="it-IT" sz="2000" b="1">
                <a:solidFill>
                  <a:srgbClr val="C00000"/>
                </a:solidFill>
                <a:latin typeface="+mj-lt"/>
                <a:cs typeface="Open Sans" panose="020B0606030504020204" pitchFamily="34" charset="0"/>
              </a:rPr>
              <a:t> – </a:t>
            </a:r>
            <a:r>
              <a:rPr lang="de-DE" altLang="it-IT" sz="2000" b="1" err="1">
                <a:solidFill>
                  <a:srgbClr val="C00000"/>
                </a:solidFill>
                <a:latin typeface="+mj-lt"/>
                <a:cs typeface="Open Sans" panose="020B0606030504020204" pitchFamily="34" charset="0"/>
              </a:rPr>
              <a:t>ann</a:t>
            </a:r>
            <a:r>
              <a:rPr lang="de-DE" altLang="it-IT" sz="2000" b="1">
                <a:solidFill>
                  <a:srgbClr val="C00000"/>
                </a:solidFill>
                <a:latin typeface="+mj-lt"/>
                <a:cs typeface="Open Sans" panose="020B0606030504020204" pitchFamily="34" charset="0"/>
              </a:rPr>
              <a:t> de </a:t>
            </a:r>
            <a:r>
              <a:rPr lang="de-DE" altLang="it-IT" sz="2000" b="1" err="1">
                <a:solidFill>
                  <a:srgbClr val="C00000"/>
                </a:solidFill>
                <a:latin typeface="+mj-lt"/>
                <a:cs typeface="Open Sans" panose="020B0606030504020204" pitchFamily="34" charset="0"/>
              </a:rPr>
              <a:t>scora</a:t>
            </a:r>
            <a:r>
              <a:rPr lang="de-DE" altLang="it-IT" sz="2000" b="1">
                <a:solidFill>
                  <a:srgbClr val="C00000"/>
                </a:solidFill>
                <a:latin typeface="+mj-lt"/>
                <a:cs typeface="Open Sans" panose="020B0606030504020204" pitchFamily="34" charset="0"/>
              </a:rPr>
              <a:t> 2020/21</a:t>
            </a:r>
            <a:endParaRPr lang="it-IT" altLang="it-IT" sz="2000" b="1">
              <a:solidFill>
                <a:srgbClr val="C00000"/>
              </a:solidFill>
              <a:latin typeface="+mj-lt"/>
              <a:cs typeface="Open Sans" panose="020B0606030504020204" pitchFamily="34" charset="0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14D710E3-96FE-4211-9050-955C018CE046}"/>
              </a:ext>
            </a:extLst>
          </p:cNvPr>
          <p:cNvSpPr/>
          <p:nvPr/>
        </p:nvSpPr>
        <p:spPr>
          <a:xfrm>
            <a:off x="402208" y="2402368"/>
            <a:ext cx="7854032" cy="738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1" hangingPunct="1">
              <a:lnSpc>
                <a:spcPts val="2400"/>
              </a:lnSpc>
              <a:spcBef>
                <a:spcPct val="20000"/>
              </a:spcBef>
              <a:buClr>
                <a:srgbClr val="CC2C30"/>
              </a:buClr>
              <a:buSzPct val="50000"/>
              <a:buFont typeface="Wingdings" pitchFamily="2" charset="2"/>
              <a:buChar char="n"/>
              <a:defRPr/>
            </a:pPr>
            <a:endParaRPr lang="de-DE" sz="1400" i="1">
              <a:solidFill>
                <a:srgbClr val="000000"/>
              </a:solidFill>
              <a:latin typeface="+mj-lt"/>
            </a:endParaRPr>
          </a:p>
          <a:p>
            <a:pPr marL="342900" lvl="0" indent="-342900" eaLnBrk="1" hangingPunct="1">
              <a:lnSpc>
                <a:spcPts val="2400"/>
              </a:lnSpc>
              <a:spcBef>
                <a:spcPct val="20000"/>
              </a:spcBef>
              <a:buClr>
                <a:srgbClr val="CC2C30"/>
              </a:buClr>
              <a:buSzPct val="50000"/>
              <a:buFont typeface="Wingdings" pitchFamily="2" charset="2"/>
              <a:buChar char="n"/>
              <a:defRPr/>
            </a:pPr>
            <a:endParaRPr lang="de-DE"/>
          </a:p>
        </p:txBody>
      </p:sp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E69CF2E1-596C-4CE1-82EE-3A05C3D548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367180"/>
              </p:ext>
            </p:extLst>
          </p:nvPr>
        </p:nvGraphicFramePr>
        <p:xfrm>
          <a:off x="402208" y="4617422"/>
          <a:ext cx="3848444" cy="1746250"/>
        </p:xfrm>
        <a:graphic>
          <a:graphicData uri="http://schemas.openxmlformats.org/drawingml/2006/table">
            <a:tbl>
              <a:tblPr/>
              <a:tblGrid>
                <a:gridCol w="1655647">
                  <a:extLst>
                    <a:ext uri="{9D8B030D-6E8A-4147-A177-3AD203B41FA5}">
                      <a16:colId xmlns:a16="http://schemas.microsoft.com/office/drawing/2014/main" val="2595819928"/>
                    </a:ext>
                  </a:extLst>
                </a:gridCol>
                <a:gridCol w="443019">
                  <a:extLst>
                    <a:ext uri="{9D8B030D-6E8A-4147-A177-3AD203B41FA5}">
                      <a16:colId xmlns:a16="http://schemas.microsoft.com/office/drawing/2014/main" val="1221538581"/>
                    </a:ext>
                  </a:extLst>
                </a:gridCol>
                <a:gridCol w="440267">
                  <a:extLst>
                    <a:ext uri="{9D8B030D-6E8A-4147-A177-3AD203B41FA5}">
                      <a16:colId xmlns:a16="http://schemas.microsoft.com/office/drawing/2014/main" val="4049978437"/>
                    </a:ext>
                  </a:extLst>
                </a:gridCol>
                <a:gridCol w="474133">
                  <a:extLst>
                    <a:ext uri="{9D8B030D-6E8A-4147-A177-3AD203B41FA5}">
                      <a16:colId xmlns:a16="http://schemas.microsoft.com/office/drawing/2014/main" val="561759308"/>
                    </a:ext>
                  </a:extLst>
                </a:gridCol>
                <a:gridCol w="417689">
                  <a:extLst>
                    <a:ext uri="{9D8B030D-6E8A-4147-A177-3AD203B41FA5}">
                      <a16:colId xmlns:a16="http://schemas.microsoft.com/office/drawing/2014/main" val="2627728390"/>
                    </a:ext>
                  </a:extLst>
                </a:gridCol>
                <a:gridCol w="417689">
                  <a:extLst>
                    <a:ext uri="{9D8B030D-6E8A-4147-A177-3AD203B41FA5}">
                      <a16:colId xmlns:a16="http://schemas.microsoft.com/office/drawing/2014/main" val="2226967675"/>
                    </a:ext>
                  </a:extLst>
                </a:gridCol>
              </a:tblGrid>
              <a:tr h="36195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 Kl.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 Kl.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 Kl.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 Kl.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 Kl.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9198897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 Juni mit Erfolg bestanden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0166283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aufgeschobene Gesamtbewertung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6485933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 Juni nicht bestanden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0913210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Gesamt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9847623"/>
                  </a:ext>
                </a:extLst>
              </a:tr>
            </a:tbl>
          </a:graphicData>
        </a:graphic>
      </p:graphicFrame>
      <p:pic>
        <p:nvPicPr>
          <p:cNvPr id="7" name="Grafik 6">
            <a:extLst>
              <a:ext uri="{FF2B5EF4-FFF2-40B4-BE49-F238E27FC236}">
                <a16:creationId xmlns:a16="http://schemas.microsoft.com/office/drawing/2014/main" id="{6D260039-2978-42DD-B635-22D813B5D0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04" t="3866" r="2493" b="5869"/>
          <a:stretch/>
        </p:blipFill>
        <p:spPr>
          <a:xfrm>
            <a:off x="4477677" y="2099733"/>
            <a:ext cx="7312115" cy="438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679366"/>
      </p:ext>
    </p:extLst>
  </p:cSld>
  <p:clrMapOvr>
    <a:masterClrMapping/>
  </p:clrMapOvr>
  <p:transition spd="med"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feld 2">
            <a:extLst>
              <a:ext uri="{FF2B5EF4-FFF2-40B4-BE49-F238E27FC236}">
                <a16:creationId xmlns:a16="http://schemas.microsoft.com/office/drawing/2014/main" id="{5A924227-85AE-47AD-8567-1F929D8EF9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888" y="1592263"/>
            <a:ext cx="5976937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it-IT" sz="3600" b="1">
                <a:solidFill>
                  <a:srgbClr val="C0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Lawinengefahr</a:t>
            </a:r>
          </a:p>
          <a:p>
            <a:pPr eaLnBrk="1" hangingPunct="1"/>
            <a:endParaRPr lang="de-DE" altLang="it-IT" b="1">
              <a:solidFill>
                <a:srgbClr val="C00000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  <a:p>
            <a:pPr eaLnBrk="1" hangingPunct="1">
              <a:lnSpc>
                <a:spcPct val="150000"/>
              </a:lnSpc>
            </a:pPr>
            <a:endParaRPr lang="de-DE" altLang="it-IT" sz="3600" b="1">
              <a:solidFill>
                <a:srgbClr val="C00000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0EA0ED0E-C8C0-491B-BCFD-B55DD0D944D9}"/>
              </a:ext>
            </a:extLst>
          </p:cNvPr>
          <p:cNvSpPr/>
          <p:nvPr/>
        </p:nvSpPr>
        <p:spPr>
          <a:xfrm>
            <a:off x="-384175" y="4521"/>
            <a:ext cx="12960350" cy="7416801"/>
          </a:xfrm>
          <a:prstGeom prst="rect">
            <a:avLst/>
          </a:prstGeom>
          <a:solidFill>
            <a:srgbClr val="CD0E1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0244" name="Textfeld 4">
            <a:extLst>
              <a:ext uri="{FF2B5EF4-FFF2-40B4-BE49-F238E27FC236}">
                <a16:creationId xmlns:a16="http://schemas.microsoft.com/office/drawing/2014/main" id="{F1E3CA53-114A-459E-81B2-E198635EA6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" y="1591967"/>
            <a:ext cx="12025336" cy="5847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de-DE" altLang="de-DE" sz="4800" u="sng">
                <a:solidFill>
                  <a:schemeClr val="bg1"/>
                </a:solidFill>
                <a:latin typeface="+mj-lt"/>
                <a:cs typeface="Arial"/>
              </a:rPr>
              <a:t>2021/2022</a:t>
            </a:r>
          </a:p>
          <a:p>
            <a:pPr algn="ctr"/>
            <a:endParaRPr lang="de-DE" altLang="de-DE" sz="2000">
              <a:solidFill>
                <a:schemeClr val="bg1"/>
              </a:solidFill>
              <a:latin typeface="+mj-lt"/>
              <a:cs typeface="Arial"/>
            </a:endParaRPr>
          </a:p>
          <a:p>
            <a:pPr algn="ctr"/>
            <a:endParaRPr lang="de-DE" altLang="de-DE" sz="2000">
              <a:solidFill>
                <a:schemeClr val="bg1"/>
              </a:solidFill>
              <a:latin typeface="+mj-lt"/>
              <a:cs typeface="Arial"/>
            </a:endParaRPr>
          </a:p>
          <a:p>
            <a:pPr algn="ctr"/>
            <a:r>
              <a:rPr lang="de-DE" altLang="de-DE" sz="4800">
                <a:solidFill>
                  <a:schemeClr val="bg1"/>
                </a:solidFill>
                <a:latin typeface="+mj-lt"/>
                <a:cs typeface="Arial"/>
              </a:rPr>
              <a:t>Gemeinsamer Ausblick Schulstart Herbst</a:t>
            </a:r>
            <a:endParaRPr lang="de-DE">
              <a:solidFill>
                <a:schemeClr val="bg1"/>
              </a:solidFill>
            </a:endParaRPr>
          </a:p>
          <a:p>
            <a:pPr algn="ctr"/>
            <a:endParaRPr lang="de-DE" altLang="de-DE" sz="200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it-IT" altLang="de-DE" sz="4800">
                <a:solidFill>
                  <a:schemeClr val="bg1"/>
                </a:solidFill>
                <a:latin typeface="+mj-lt"/>
                <a:cs typeface="Arial"/>
              </a:rPr>
              <a:t>Prospettive per la scuola in autunno</a:t>
            </a:r>
            <a:r>
              <a:rPr lang="it-IT" altLang="de-DE" sz="4800">
                <a:solidFill>
                  <a:schemeClr val="bg1"/>
                </a:solidFill>
                <a:latin typeface="Open Sans" panose="020B0606030504020204"/>
                <a:cs typeface="Arial"/>
              </a:rPr>
              <a:t> </a:t>
            </a:r>
            <a:endParaRPr lang="it-IT" altLang="de-DE" sz="4800">
              <a:solidFill>
                <a:schemeClr val="bg1"/>
              </a:solidFill>
              <a:latin typeface="Open Sans" panose="020B0606030504020204"/>
            </a:endParaRPr>
          </a:p>
          <a:p>
            <a:pPr algn="ctr"/>
            <a:endParaRPr lang="it-IT" altLang="de-DE" sz="2000">
              <a:solidFill>
                <a:schemeClr val="bg1"/>
              </a:solidFill>
              <a:latin typeface="Open Sans"/>
              <a:ea typeface="Open Sans"/>
              <a:cs typeface="Arial"/>
            </a:endParaRPr>
          </a:p>
          <a:p>
            <a:pPr algn="ctr"/>
            <a:r>
              <a:rPr lang="it-IT" sz="4800" err="1">
                <a:solidFill>
                  <a:schemeClr val="bg1"/>
                </a:solidFill>
                <a:latin typeface="Arial"/>
                <a:ea typeface="Open Sans"/>
                <a:cs typeface="Arial"/>
              </a:rPr>
              <a:t>Previjiuns</a:t>
            </a:r>
            <a:r>
              <a:rPr lang="it-IT" sz="4800">
                <a:solidFill>
                  <a:schemeClr val="bg1"/>
                </a:solidFill>
                <a:latin typeface="Arial"/>
                <a:ea typeface="Open Sans"/>
                <a:cs typeface="Arial"/>
              </a:rPr>
              <a:t> por </a:t>
            </a:r>
            <a:r>
              <a:rPr lang="it-IT" sz="4800" err="1">
                <a:solidFill>
                  <a:schemeClr val="bg1"/>
                </a:solidFill>
                <a:latin typeface="Arial"/>
                <a:ea typeface="Open Sans"/>
                <a:cs typeface="Arial"/>
              </a:rPr>
              <a:t>l’ann</a:t>
            </a:r>
            <a:r>
              <a:rPr lang="it-IT" sz="4800">
                <a:solidFill>
                  <a:schemeClr val="bg1"/>
                </a:solidFill>
                <a:latin typeface="Arial"/>
                <a:ea typeface="Open Sans"/>
                <a:cs typeface="Arial"/>
              </a:rPr>
              <a:t> de scora </a:t>
            </a:r>
            <a:r>
              <a:rPr lang="it-IT" sz="4800" err="1">
                <a:solidFill>
                  <a:schemeClr val="bg1"/>
                </a:solidFill>
                <a:latin typeface="Arial"/>
                <a:ea typeface="Open Sans"/>
                <a:cs typeface="Arial"/>
              </a:rPr>
              <a:t>nü</a:t>
            </a:r>
            <a:endParaRPr lang="it-IT" sz="4800">
              <a:solidFill>
                <a:schemeClr val="bg1"/>
              </a:solidFill>
              <a:latin typeface="Arial"/>
              <a:ea typeface="Open Sans"/>
              <a:cs typeface="Arial"/>
            </a:endParaRPr>
          </a:p>
          <a:p>
            <a:pPr algn="ctr"/>
            <a:endParaRPr lang="it-IT" altLang="de-DE" sz="4800">
              <a:solidFill>
                <a:schemeClr val="bg1"/>
              </a:solidFill>
              <a:latin typeface="Open Sans" panose="020B0606030504020204"/>
              <a:ea typeface="Open Sans"/>
            </a:endParaRPr>
          </a:p>
          <a:p>
            <a:pPr algn="ctr"/>
            <a:endParaRPr lang="de-DE" altLang="de-DE" sz="5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519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feld 2">
            <a:extLst>
              <a:ext uri="{FF2B5EF4-FFF2-40B4-BE49-F238E27FC236}">
                <a16:creationId xmlns:a16="http://schemas.microsoft.com/office/drawing/2014/main" id="{5977FEDF-F6B7-4186-A07C-1B12637C6A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208" y="1628800"/>
            <a:ext cx="8741792" cy="5882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de-DE" altLang="it-IT" sz="3200" b="1">
                <a:solidFill>
                  <a:srgbClr val="CD0E16"/>
                </a:solidFill>
                <a:latin typeface="+mj-lt"/>
                <a:cs typeface="Open Sans"/>
              </a:rPr>
              <a:t>Rahmenbedingungen Schule </a:t>
            </a:r>
            <a:endParaRPr lang="de-DE" altLang="it-IT" sz="3200" b="1">
              <a:solidFill>
                <a:srgbClr val="CD0E16"/>
              </a:solidFill>
              <a:latin typeface="+mj-lt"/>
              <a:cs typeface="Open Sans" panose="020B0606030504020204" pitchFamily="34" charset="0"/>
            </a:endParaRPr>
          </a:p>
          <a:p>
            <a:pPr lvl="0" eaLnBrk="1" hangingPunct="1">
              <a:lnSpc>
                <a:spcPts val="2000"/>
              </a:lnSpc>
              <a:spcBef>
                <a:spcPct val="20000"/>
              </a:spcBef>
              <a:buClr>
                <a:srgbClr val="CC2C30"/>
              </a:buClr>
              <a:defRPr/>
            </a:pPr>
            <a:endParaRPr lang="de-DE" sz="2000" kern="0">
              <a:solidFill>
                <a:srgbClr val="666D70"/>
              </a:solidFill>
              <a:latin typeface="Open Sans" panose="020B0606030504020204"/>
              <a:cs typeface="+mn-cs"/>
            </a:endParaRPr>
          </a:p>
          <a:p>
            <a:pPr marL="285750" indent="-285750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de-DE" sz="2000">
                <a:latin typeface="+mn-lt"/>
                <a:cs typeface="Arial"/>
              </a:rPr>
              <a:t>Für alle Schulstufen </a:t>
            </a:r>
            <a:r>
              <a:rPr lang="de-DE" sz="2000" b="1">
                <a:latin typeface="+mn-lt"/>
                <a:cs typeface="Arial"/>
              </a:rPr>
              <a:t>Präsenzunterricht</a:t>
            </a:r>
            <a:r>
              <a:rPr lang="de-DE" sz="2000">
                <a:latin typeface="+mn-lt"/>
                <a:cs typeface="Arial"/>
              </a:rPr>
              <a:t> </a:t>
            </a:r>
            <a:endParaRPr lang="de-DE" sz="2000">
              <a:latin typeface="+mn-lt"/>
            </a:endParaRPr>
          </a:p>
          <a:p>
            <a:pPr marL="285750" lvl="0" indent="-285750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de-DE" sz="2000" b="1">
                <a:latin typeface="+mn-lt"/>
                <a:cs typeface="Arial"/>
              </a:rPr>
              <a:t>Rückkehr</a:t>
            </a:r>
            <a:r>
              <a:rPr lang="de-DE" sz="2000">
                <a:latin typeface="+mn-lt"/>
                <a:cs typeface="Arial"/>
              </a:rPr>
              <a:t> zur Stundentafel laut Rahmenrichtlinien</a:t>
            </a:r>
          </a:p>
          <a:p>
            <a:pPr marL="285750" indent="-285750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de-DE" sz="2000">
                <a:latin typeface="+mn-lt"/>
                <a:cs typeface="Arial"/>
              </a:rPr>
              <a:t>Verteilung der </a:t>
            </a:r>
            <a:r>
              <a:rPr lang="de-DE" sz="2000" b="1">
                <a:latin typeface="+mn-lt"/>
                <a:cs typeface="Arial"/>
              </a:rPr>
              <a:t>Unterrichtszeit</a:t>
            </a:r>
            <a:r>
              <a:rPr lang="de-DE" sz="2000">
                <a:latin typeface="+mn-lt"/>
                <a:cs typeface="Arial"/>
              </a:rPr>
              <a:t> auf Vormittage und Nachmittage </a:t>
            </a:r>
            <a:endParaRPr lang="de-DE" sz="2000">
              <a:latin typeface="+mn-lt"/>
            </a:endParaRPr>
          </a:p>
          <a:p>
            <a:pPr marL="285750" lvl="0" indent="-285750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de-DE" sz="2000">
                <a:latin typeface="+mn-lt"/>
                <a:cs typeface="Arial"/>
              </a:rPr>
              <a:t>Geregelter </a:t>
            </a:r>
            <a:r>
              <a:rPr lang="de-DE" sz="2000" b="1">
                <a:latin typeface="+mn-lt"/>
                <a:cs typeface="Arial"/>
              </a:rPr>
              <a:t>Ein- und Austritt </a:t>
            </a:r>
            <a:r>
              <a:rPr lang="de-DE" sz="2000">
                <a:latin typeface="+mn-lt"/>
                <a:cs typeface="Arial"/>
              </a:rPr>
              <a:t>zum Vermeiden von Menschenansammlungen</a:t>
            </a:r>
          </a:p>
          <a:p>
            <a:pPr marL="285750" lvl="0" indent="-285750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de-DE" sz="2000" b="1">
                <a:latin typeface="+mn-lt"/>
                <a:cs typeface="Arial"/>
              </a:rPr>
              <a:t>Hygienemaßnahmen</a:t>
            </a:r>
            <a:r>
              <a:rPr lang="de-DE" sz="2000">
                <a:latin typeface="+mn-lt"/>
                <a:cs typeface="Arial"/>
              </a:rPr>
              <a:t> (Hände waschen, regelmäßiges Lüften usw.)</a:t>
            </a:r>
          </a:p>
          <a:p>
            <a:pPr marL="285750" indent="-285750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de-DE" sz="2000">
                <a:latin typeface="+mn-lt"/>
                <a:cs typeface="Arial"/>
              </a:rPr>
              <a:t>Nach Möglichkeit 1 Meter </a:t>
            </a:r>
            <a:r>
              <a:rPr lang="de-DE" sz="2000" b="1">
                <a:latin typeface="+mn-lt"/>
                <a:cs typeface="Arial"/>
              </a:rPr>
              <a:t>Abstand</a:t>
            </a:r>
            <a:endParaRPr lang="de-DE" sz="2000">
              <a:latin typeface="+mn-lt"/>
            </a:endParaRPr>
          </a:p>
          <a:p>
            <a:pPr marL="285750" indent="-285750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de-DE" sz="2000" b="1">
                <a:latin typeface="+mn-lt"/>
                <a:cs typeface="Arial"/>
              </a:rPr>
              <a:t>Mund-Nasen-Schutz</a:t>
            </a:r>
            <a:r>
              <a:rPr lang="de-DE" sz="2000">
                <a:latin typeface="+mn-lt"/>
                <a:cs typeface="Arial"/>
              </a:rPr>
              <a:t> analog zu den geltenden Bestimmungen laut Verordnung in öffentlichen Räumlichkeiten </a:t>
            </a:r>
            <a:endParaRPr lang="de-DE" sz="2000">
              <a:latin typeface="+mn-lt"/>
            </a:endParaRPr>
          </a:p>
          <a:p>
            <a:pPr marL="285750" indent="-285750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de-DE" sz="2000">
                <a:latin typeface="+mn-lt"/>
                <a:cs typeface="Arial"/>
              </a:rPr>
              <a:t>Flächendeckendes </a:t>
            </a:r>
            <a:r>
              <a:rPr lang="de-DE" sz="2000" b="1">
                <a:latin typeface="+mn-lt"/>
                <a:cs typeface="Arial"/>
              </a:rPr>
              <a:t>Screening</a:t>
            </a:r>
            <a:r>
              <a:rPr lang="de-DE" sz="2000">
                <a:latin typeface="+mn-lt"/>
                <a:cs typeface="Arial"/>
              </a:rPr>
              <a:t> ist wahrscheinlich (Selbsttests)</a:t>
            </a:r>
          </a:p>
          <a:p>
            <a:pPr lvl="0" eaLnBrk="1" hangingPunct="1">
              <a:lnSpc>
                <a:spcPts val="2400"/>
              </a:lnSpc>
              <a:spcBef>
                <a:spcPct val="20000"/>
              </a:spcBef>
              <a:buClr>
                <a:srgbClr val="CC2C30"/>
              </a:buClr>
              <a:defRPr/>
            </a:pPr>
            <a:endParaRPr lang="de-DE" sz="2000" kern="0">
              <a:solidFill>
                <a:srgbClr val="666D70"/>
              </a:solidFill>
              <a:latin typeface="Open Sans" panose="020B0606030504020204"/>
              <a:cs typeface="+mn-cs"/>
            </a:endParaRPr>
          </a:p>
          <a:p>
            <a:pPr marL="1085850" lvl="1" indent="-342900" eaLnBrk="1" hangingPunct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endParaRPr lang="de-DE" altLang="it-IT" sz="2000">
              <a:solidFill>
                <a:srgbClr val="5F5F5F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endParaRPr lang="de-DE" altLang="it-IT" sz="2000" b="1">
              <a:solidFill>
                <a:srgbClr val="5F5F5F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225700"/>
      </p:ext>
    </p:extLst>
  </p:cSld>
  <p:clrMapOvr>
    <a:masterClrMapping/>
  </p:clrMapOvr>
  <p:transition spd="med"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feld 2">
            <a:extLst>
              <a:ext uri="{FF2B5EF4-FFF2-40B4-BE49-F238E27FC236}">
                <a16:creationId xmlns:a16="http://schemas.microsoft.com/office/drawing/2014/main" id="{5977FEDF-F6B7-4186-A07C-1B12637C6A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208" y="1628800"/>
            <a:ext cx="8741792" cy="4985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de-DE" altLang="it-IT" sz="3200" b="1">
                <a:solidFill>
                  <a:srgbClr val="CD0E16"/>
                </a:solidFill>
                <a:latin typeface="+mj-lt"/>
                <a:cs typeface="Open Sans"/>
              </a:rPr>
              <a:t>Rahmenbedingungen Kindergarten </a:t>
            </a:r>
            <a:endParaRPr lang="de-DE" altLang="it-IT" sz="3200" b="1">
              <a:solidFill>
                <a:srgbClr val="CD0E16"/>
              </a:solidFill>
              <a:latin typeface="+mj-lt"/>
              <a:cs typeface="Open Sans" panose="020B0606030504020204" pitchFamily="34" charset="0"/>
            </a:endParaRPr>
          </a:p>
          <a:p>
            <a:pPr lvl="0" eaLnBrk="1" hangingPunct="1">
              <a:lnSpc>
                <a:spcPts val="2000"/>
              </a:lnSpc>
              <a:spcBef>
                <a:spcPct val="20000"/>
              </a:spcBef>
              <a:buClr>
                <a:srgbClr val="CC2C30"/>
              </a:buClr>
              <a:defRPr/>
            </a:pPr>
            <a:endParaRPr lang="de-DE" sz="2000" kern="0">
              <a:solidFill>
                <a:srgbClr val="666D70"/>
              </a:solidFill>
              <a:latin typeface="Open Sans" panose="020B0606030504020204"/>
              <a:cs typeface="+mn-cs"/>
            </a:endParaRPr>
          </a:p>
          <a:p>
            <a:pPr marL="285750" indent="-285750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de-DE" sz="2000">
                <a:latin typeface="+mn-lt"/>
                <a:cs typeface="Arial"/>
              </a:rPr>
              <a:t>Möglichst gleichbleibende </a:t>
            </a:r>
            <a:r>
              <a:rPr lang="de-DE" sz="2000" b="1">
                <a:latin typeface="+mn-lt"/>
                <a:cs typeface="Arial"/>
              </a:rPr>
              <a:t>stabile Gruppen </a:t>
            </a:r>
          </a:p>
          <a:p>
            <a:pPr marL="285750" lvl="0" indent="-285750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de-DE" sz="2000" b="1">
                <a:latin typeface="+mn-lt"/>
                <a:cs typeface="Arial"/>
              </a:rPr>
              <a:t>Hygienemaßnahmen</a:t>
            </a:r>
            <a:r>
              <a:rPr lang="de-DE" sz="2000">
                <a:latin typeface="+mn-lt"/>
                <a:cs typeface="Arial"/>
              </a:rPr>
              <a:t> (Hände waschen, regelmäßiges Lüften usw.)</a:t>
            </a:r>
          </a:p>
          <a:p>
            <a:pPr marL="285750" lvl="0" indent="-285750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de-DE" sz="2000">
                <a:latin typeface="+mn-lt"/>
                <a:cs typeface="Arial"/>
              </a:rPr>
              <a:t>Geregelte </a:t>
            </a:r>
            <a:r>
              <a:rPr lang="de-DE" sz="2000" b="1">
                <a:latin typeface="+mn-lt"/>
                <a:cs typeface="Arial"/>
              </a:rPr>
              <a:t>Ein- und Austritte </a:t>
            </a:r>
            <a:r>
              <a:rPr lang="de-DE" sz="2000">
                <a:latin typeface="+mn-lt"/>
                <a:cs typeface="Arial"/>
              </a:rPr>
              <a:t>zum Vermeiden von Menschenansammlungen</a:t>
            </a:r>
          </a:p>
          <a:p>
            <a:pPr marL="285750" indent="-285750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de-DE" sz="2000">
                <a:latin typeface="+mn-lt"/>
                <a:cs typeface="Arial"/>
              </a:rPr>
              <a:t>Pädagogische Fachkräfte tragen </a:t>
            </a:r>
            <a:r>
              <a:rPr lang="de-DE" sz="2000" b="1">
                <a:latin typeface="+mn-lt"/>
                <a:cs typeface="Arial"/>
              </a:rPr>
              <a:t>Mund-Nasen-Schutz</a:t>
            </a:r>
            <a:r>
              <a:rPr lang="de-DE" sz="2000">
                <a:latin typeface="+mn-lt"/>
                <a:cs typeface="Arial"/>
              </a:rPr>
              <a:t>; Regelung analog zu den geltenden Bestimmungen laut Verordnung in öffentlichen Räumlichkeiten </a:t>
            </a:r>
            <a:endParaRPr lang="de-DE" sz="2000">
              <a:latin typeface="+mn-lt"/>
            </a:endParaRPr>
          </a:p>
          <a:p>
            <a:pPr marL="285750" lvl="0" indent="-285750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de-DE" sz="2000">
                <a:latin typeface="+mn-lt"/>
                <a:cs typeface="Arial"/>
              </a:rPr>
              <a:t>Kindergartenkinder tragen keinen Mund-Nasen-Schutz</a:t>
            </a:r>
          </a:p>
          <a:p>
            <a:pPr lvl="0" eaLnBrk="1" hangingPunct="1">
              <a:lnSpc>
                <a:spcPts val="2400"/>
              </a:lnSpc>
              <a:spcBef>
                <a:spcPct val="20000"/>
              </a:spcBef>
              <a:buClr>
                <a:srgbClr val="CC2C30"/>
              </a:buClr>
              <a:defRPr/>
            </a:pPr>
            <a:endParaRPr lang="de-DE" sz="2000" kern="0">
              <a:solidFill>
                <a:srgbClr val="666D70"/>
              </a:solidFill>
              <a:latin typeface="Open Sans" panose="020B0606030504020204"/>
              <a:cs typeface="+mn-cs"/>
            </a:endParaRPr>
          </a:p>
          <a:p>
            <a:pPr marL="1085850" lvl="1" indent="-342900" eaLnBrk="1" hangingPunct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endParaRPr lang="de-DE" altLang="it-IT" sz="2000">
              <a:solidFill>
                <a:srgbClr val="5F5F5F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endParaRPr lang="de-DE" altLang="it-IT" sz="2000" b="1">
              <a:solidFill>
                <a:srgbClr val="5F5F5F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6668586"/>
      </p:ext>
    </p:extLst>
  </p:cSld>
  <p:clrMapOvr>
    <a:masterClrMapping/>
  </p:clrMapOvr>
  <p:transition spd="med"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95E0AE7E-52A1-46CF-B7F4-B60B2FA184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207" y="1628800"/>
            <a:ext cx="11154253" cy="3595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de-DE" altLang="it-IT" sz="3200" b="1" err="1">
                <a:solidFill>
                  <a:srgbClr val="CD0E16"/>
                </a:solidFill>
                <a:latin typeface="+mj-lt"/>
                <a:cs typeface="Open Sans"/>
              </a:rPr>
              <a:t>Linee</a:t>
            </a:r>
            <a:r>
              <a:rPr lang="de-DE" altLang="it-IT" sz="3200" b="1">
                <a:solidFill>
                  <a:srgbClr val="CD0E16"/>
                </a:solidFill>
                <a:latin typeface="+mj-lt"/>
                <a:cs typeface="Open Sans"/>
              </a:rPr>
              <a:t> </a:t>
            </a:r>
            <a:r>
              <a:rPr lang="de-DE" altLang="it-IT" sz="3200" b="1" err="1">
                <a:solidFill>
                  <a:srgbClr val="CD0E16"/>
                </a:solidFill>
                <a:latin typeface="+mj-lt"/>
                <a:cs typeface="Open Sans"/>
              </a:rPr>
              <a:t>guida</a:t>
            </a:r>
            <a:r>
              <a:rPr lang="de-DE" altLang="it-IT" sz="3200" b="1">
                <a:solidFill>
                  <a:srgbClr val="CD0E16"/>
                </a:solidFill>
                <a:latin typeface="+mj-lt"/>
                <a:cs typeface="Open Sans"/>
              </a:rPr>
              <a:t> </a:t>
            </a:r>
            <a:r>
              <a:rPr lang="de-DE" altLang="it-IT" sz="3200" b="1" err="1">
                <a:solidFill>
                  <a:srgbClr val="CD0E16"/>
                </a:solidFill>
                <a:latin typeface="+mj-lt"/>
                <a:cs typeface="Open Sans"/>
              </a:rPr>
              <a:t>provvisorie</a:t>
            </a:r>
            <a:r>
              <a:rPr lang="de-DE" altLang="it-IT" sz="3200" b="1">
                <a:solidFill>
                  <a:srgbClr val="CD0E16"/>
                </a:solidFill>
                <a:latin typeface="+mj-lt"/>
                <a:cs typeface="Open Sans"/>
              </a:rPr>
              <a:t> per la </a:t>
            </a:r>
            <a:r>
              <a:rPr lang="de-DE" altLang="it-IT" sz="3200" b="1" err="1">
                <a:solidFill>
                  <a:srgbClr val="CD0E16"/>
                </a:solidFill>
                <a:latin typeface="+mj-lt"/>
                <a:cs typeface="Open Sans"/>
              </a:rPr>
              <a:t>riapertura</a:t>
            </a:r>
            <a:r>
              <a:rPr lang="de-DE" altLang="it-IT" sz="3200" b="1">
                <a:solidFill>
                  <a:srgbClr val="CD0E16"/>
                </a:solidFill>
                <a:latin typeface="+mj-lt"/>
                <a:cs typeface="Open Sans"/>
              </a:rPr>
              <a:t> delle scuole </a:t>
            </a:r>
            <a:endParaRPr lang="de-DE" altLang="it-IT" sz="3200" b="1">
              <a:solidFill>
                <a:srgbClr val="CD0E16"/>
              </a:solidFill>
              <a:latin typeface="+mj-lt"/>
              <a:cs typeface="Open Sans" panose="020B0606030504020204" pitchFamily="34" charset="0"/>
            </a:endParaRPr>
          </a:p>
          <a:p>
            <a:pPr lvl="0" eaLnBrk="1" hangingPunct="1">
              <a:lnSpc>
                <a:spcPts val="2000"/>
              </a:lnSpc>
              <a:spcBef>
                <a:spcPct val="20000"/>
              </a:spcBef>
              <a:buClr>
                <a:srgbClr val="CC2C30"/>
              </a:buClr>
              <a:defRPr/>
            </a:pPr>
            <a:endParaRPr lang="de-DE" sz="2000" kern="0">
              <a:solidFill>
                <a:srgbClr val="666D70"/>
              </a:solidFill>
              <a:latin typeface="Open Sans" panose="020B0606030504020204"/>
              <a:cs typeface="+mn-cs"/>
            </a:endParaRPr>
          </a:p>
          <a:p>
            <a:pPr marL="285750" lvl="0" indent="-285750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it-IT" sz="2000">
                <a:latin typeface="+mn-lt"/>
                <a:cs typeface="Arial"/>
              </a:rPr>
              <a:t>Tutti i gradi in </a:t>
            </a:r>
            <a:r>
              <a:rPr lang="it-IT" sz="2000" b="1">
                <a:latin typeface="+mn-lt"/>
                <a:cs typeface="Arial"/>
              </a:rPr>
              <a:t>presenza</a:t>
            </a:r>
            <a:endParaRPr lang="it-IT" sz="2000">
              <a:latin typeface="+mn-lt"/>
              <a:cs typeface="Arial"/>
            </a:endParaRPr>
          </a:p>
          <a:p>
            <a:pPr marL="285750" lvl="0" indent="-285750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it-IT" sz="2000" b="1">
                <a:latin typeface="+mn-lt"/>
                <a:cs typeface="Arial"/>
              </a:rPr>
              <a:t>Orario </a:t>
            </a:r>
            <a:r>
              <a:rPr lang="it-IT" sz="2000">
                <a:latin typeface="+mn-lt"/>
                <a:cs typeface="Arial"/>
              </a:rPr>
              <a:t>secondo l’offerta formativa dei singoli istituti</a:t>
            </a:r>
          </a:p>
          <a:p>
            <a:pPr marL="285750" lvl="0" indent="-285750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it-IT" sz="2000" b="1">
                <a:latin typeface="+mn-lt"/>
                <a:cs typeface="Arial"/>
              </a:rPr>
              <a:t>Entrate e uscite scaglionati</a:t>
            </a:r>
            <a:r>
              <a:rPr lang="it-IT" sz="2000">
                <a:latin typeface="+mn-lt"/>
                <a:cs typeface="Arial"/>
              </a:rPr>
              <a:t> per evitare gli assembramenti</a:t>
            </a:r>
          </a:p>
          <a:p>
            <a:pPr marL="285750" lvl="0" indent="-285750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it-IT" sz="2000" b="1">
                <a:latin typeface="+mn-lt"/>
                <a:cs typeface="Arial"/>
              </a:rPr>
              <a:t>Misure igienico-sanitarie</a:t>
            </a:r>
            <a:r>
              <a:rPr lang="it-IT" sz="2000">
                <a:latin typeface="+mn-lt"/>
                <a:cs typeface="Arial"/>
              </a:rPr>
              <a:t> (disinfezione delle mani, arieggiare frequentemente, ecc.)</a:t>
            </a:r>
          </a:p>
          <a:p>
            <a:pPr marL="285750" lvl="0" indent="-285750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it-IT" sz="2000" b="1">
                <a:latin typeface="+mn-lt"/>
                <a:cs typeface="Arial"/>
              </a:rPr>
              <a:t>Distanza minima </a:t>
            </a:r>
            <a:r>
              <a:rPr lang="it-IT" sz="2000">
                <a:latin typeface="+mn-lt"/>
                <a:cs typeface="Arial"/>
              </a:rPr>
              <a:t>(1 m) da protocolli</a:t>
            </a:r>
          </a:p>
          <a:p>
            <a:pPr marL="285750" lvl="0" indent="-285750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it-IT" sz="2000" b="1">
                <a:latin typeface="+mn-lt"/>
                <a:cs typeface="Arial"/>
              </a:rPr>
              <a:t>Mascherina </a:t>
            </a:r>
            <a:r>
              <a:rPr lang="it-IT" sz="2000">
                <a:latin typeface="+mn-lt"/>
                <a:cs typeface="Arial"/>
              </a:rPr>
              <a:t>secondo le indicazioni vigenti</a:t>
            </a:r>
            <a:endParaRPr lang="it-IT" sz="2000">
              <a:highlight>
                <a:srgbClr val="FFFF00"/>
              </a:highlight>
              <a:latin typeface="+mn-lt"/>
              <a:cs typeface="Arial"/>
            </a:endParaRPr>
          </a:p>
          <a:p>
            <a:pPr marL="285750" lvl="0" indent="-285750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it-IT" sz="2000">
                <a:latin typeface="+mn-lt"/>
                <a:cs typeface="Arial"/>
              </a:rPr>
              <a:t>Probabile</a:t>
            </a:r>
            <a:r>
              <a:rPr lang="it-IT" sz="2000" b="1">
                <a:latin typeface="+mn-lt"/>
                <a:cs typeface="Arial"/>
              </a:rPr>
              <a:t> screening</a:t>
            </a:r>
            <a:r>
              <a:rPr lang="it-IT" sz="2000">
                <a:latin typeface="+mn-lt"/>
                <a:cs typeface="Arial"/>
              </a:rPr>
              <a:t> diffuso (test autosomministrati)</a:t>
            </a:r>
            <a:endParaRPr lang="it-IT" altLang="it-IT" sz="2000" b="1">
              <a:latin typeface="Open Sans" panose="020B0606030504020204" pitchFamily="34" charset="0"/>
              <a:ea typeface="Open Sans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71161263"/>
      </p:ext>
    </p:extLst>
  </p:cSld>
  <p:clrMapOvr>
    <a:masterClrMapping/>
  </p:clrMapOvr>
  <p:transition spd="med"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feld 2">
            <a:extLst>
              <a:ext uri="{FF2B5EF4-FFF2-40B4-BE49-F238E27FC236}">
                <a16:creationId xmlns:a16="http://schemas.microsoft.com/office/drawing/2014/main" id="{5977FEDF-F6B7-4186-A07C-1B12637C6A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207" y="1628800"/>
            <a:ext cx="11173707" cy="3626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de-DE" altLang="it-IT" sz="3200" b="1" err="1">
                <a:solidFill>
                  <a:srgbClr val="CD0E16"/>
                </a:solidFill>
                <a:cs typeface="Open Sans" panose="020B0606030504020204" pitchFamily="34" charset="0"/>
              </a:rPr>
              <a:t>Linee</a:t>
            </a:r>
            <a:r>
              <a:rPr lang="de-DE" altLang="it-IT" sz="3200" b="1">
                <a:solidFill>
                  <a:srgbClr val="CD0E16"/>
                </a:solidFill>
                <a:cs typeface="Open Sans" panose="020B0606030504020204" pitchFamily="34" charset="0"/>
              </a:rPr>
              <a:t> </a:t>
            </a:r>
            <a:r>
              <a:rPr lang="de-DE" altLang="it-IT" sz="3200" b="1" err="1">
                <a:solidFill>
                  <a:srgbClr val="CD0E16"/>
                </a:solidFill>
                <a:cs typeface="Open Sans" panose="020B0606030504020204" pitchFamily="34" charset="0"/>
              </a:rPr>
              <a:t>guida</a:t>
            </a:r>
            <a:r>
              <a:rPr lang="de-DE" altLang="it-IT" sz="3200" b="1">
                <a:solidFill>
                  <a:srgbClr val="CD0E16"/>
                </a:solidFill>
                <a:cs typeface="Open Sans" panose="020B0606030504020204" pitchFamily="34" charset="0"/>
              </a:rPr>
              <a:t> </a:t>
            </a:r>
            <a:r>
              <a:rPr lang="de-DE" altLang="it-IT" sz="3200" b="1" err="1">
                <a:solidFill>
                  <a:srgbClr val="CD0E16"/>
                </a:solidFill>
                <a:cs typeface="Open Sans" panose="020B0606030504020204" pitchFamily="34" charset="0"/>
              </a:rPr>
              <a:t>provvisorie</a:t>
            </a:r>
            <a:r>
              <a:rPr lang="de-DE" altLang="it-IT" sz="3200" b="1">
                <a:solidFill>
                  <a:srgbClr val="CD0E16"/>
                </a:solidFill>
                <a:cs typeface="Open Sans" panose="020B0606030504020204" pitchFamily="34" charset="0"/>
              </a:rPr>
              <a:t> per la </a:t>
            </a:r>
            <a:r>
              <a:rPr lang="de-DE" altLang="it-IT" sz="3200" b="1" err="1">
                <a:solidFill>
                  <a:srgbClr val="CD0E16"/>
                </a:solidFill>
                <a:cs typeface="Open Sans" panose="020B0606030504020204" pitchFamily="34" charset="0"/>
              </a:rPr>
              <a:t>riapertura</a:t>
            </a:r>
            <a:r>
              <a:rPr lang="de-DE" altLang="it-IT" sz="3200" b="1">
                <a:solidFill>
                  <a:srgbClr val="CD0E16"/>
                </a:solidFill>
                <a:cs typeface="Open Sans" panose="020B0606030504020204" pitchFamily="34" charset="0"/>
              </a:rPr>
              <a:t> delle scuole </a:t>
            </a:r>
            <a:r>
              <a:rPr lang="de-DE" altLang="it-IT" sz="3200" b="1" err="1">
                <a:solidFill>
                  <a:srgbClr val="CD0E16"/>
                </a:solidFill>
                <a:cs typeface="Open Sans" panose="020B0606030504020204" pitchFamily="34" charset="0"/>
              </a:rPr>
              <a:t>dell</a:t>
            </a:r>
            <a:r>
              <a:rPr lang="it-IT" altLang="it-IT" sz="3200" b="1">
                <a:solidFill>
                  <a:srgbClr val="CD0E16"/>
                </a:solidFill>
                <a:cs typeface="Open Sans" panose="020B0606030504020204" pitchFamily="34" charset="0"/>
              </a:rPr>
              <a:t>’</a:t>
            </a:r>
            <a:r>
              <a:rPr lang="de-DE" altLang="it-IT" sz="3200" b="1" err="1">
                <a:solidFill>
                  <a:srgbClr val="CD0E16"/>
                </a:solidFill>
                <a:cs typeface="Open Sans" panose="020B0606030504020204" pitchFamily="34" charset="0"/>
              </a:rPr>
              <a:t>infanzia</a:t>
            </a:r>
            <a:endParaRPr lang="de-DE" altLang="it-IT" sz="3200" b="1">
              <a:solidFill>
                <a:srgbClr val="CD0E16"/>
              </a:solidFill>
              <a:cs typeface="Open Sans" panose="020B0606030504020204" pitchFamily="34" charset="0"/>
            </a:endParaRPr>
          </a:p>
          <a:p>
            <a:pPr lvl="0" eaLnBrk="1" hangingPunct="1">
              <a:lnSpc>
                <a:spcPts val="2000"/>
              </a:lnSpc>
              <a:spcBef>
                <a:spcPct val="20000"/>
              </a:spcBef>
              <a:buClr>
                <a:srgbClr val="CC2C30"/>
              </a:buClr>
              <a:defRPr/>
            </a:pPr>
            <a:endParaRPr lang="de-DE" sz="2000" kern="0">
              <a:solidFill>
                <a:srgbClr val="666D70"/>
              </a:solidFill>
              <a:latin typeface="Open Sans" panose="020B0606030504020204"/>
              <a:cs typeface="+mn-cs"/>
            </a:endParaRPr>
          </a:p>
          <a:p>
            <a:pPr marL="285750" lvl="0" indent="-285750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it-IT" sz="2000" b="1">
                <a:latin typeface="+mn-lt"/>
                <a:cs typeface="Arial"/>
              </a:rPr>
              <a:t>Gruppi </a:t>
            </a:r>
            <a:r>
              <a:rPr lang="it-IT" sz="2000">
                <a:latin typeface="+mn-lt"/>
                <a:cs typeface="Arial"/>
              </a:rPr>
              <a:t>quanto più possibile </a:t>
            </a:r>
            <a:r>
              <a:rPr lang="it-IT" sz="2000" b="1">
                <a:latin typeface="+mn-lt"/>
                <a:cs typeface="Arial"/>
              </a:rPr>
              <a:t>stabili</a:t>
            </a:r>
          </a:p>
          <a:p>
            <a:pPr marL="285750" lvl="0" indent="-285750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it-IT" sz="2000" b="1">
                <a:latin typeface="+mn-lt"/>
                <a:cs typeface="Arial"/>
              </a:rPr>
              <a:t>Misure igienico-sanitarie </a:t>
            </a:r>
            <a:r>
              <a:rPr lang="it-IT" sz="2000">
                <a:latin typeface="Arial"/>
                <a:cs typeface="Arial"/>
              </a:rPr>
              <a:t>(disinfezione delle mani, arieggiare frequentemente, ecc.)</a:t>
            </a:r>
          </a:p>
          <a:p>
            <a:pPr marL="285750" lvl="0" indent="-285750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it-IT" sz="2000" b="1">
                <a:latin typeface="Arial"/>
                <a:cs typeface="Arial"/>
              </a:rPr>
              <a:t>Entrate e uscite scaglionati</a:t>
            </a:r>
            <a:r>
              <a:rPr lang="it-IT" sz="2000">
                <a:latin typeface="Arial"/>
                <a:cs typeface="Arial"/>
              </a:rPr>
              <a:t> per evitare gli assembramenti</a:t>
            </a:r>
          </a:p>
          <a:p>
            <a:pPr marL="285750" lvl="0" indent="-285750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it-IT" sz="2000" b="1">
                <a:latin typeface="+mn-lt"/>
                <a:cs typeface="Arial"/>
              </a:rPr>
              <a:t>Protezione</a:t>
            </a:r>
            <a:r>
              <a:rPr lang="it-IT" sz="2000">
                <a:latin typeface="+mn-lt"/>
                <a:cs typeface="Arial"/>
              </a:rPr>
              <a:t> naso-bocca per il </a:t>
            </a:r>
            <a:r>
              <a:rPr lang="it-IT" sz="2000" b="1">
                <a:latin typeface="+mn-lt"/>
                <a:cs typeface="Arial"/>
              </a:rPr>
              <a:t>personale</a:t>
            </a:r>
            <a:r>
              <a:rPr lang="it-IT" sz="2000">
                <a:latin typeface="+mn-lt"/>
                <a:cs typeface="Arial"/>
              </a:rPr>
              <a:t> pedagogico; regolamentazione </a:t>
            </a:r>
            <a:r>
              <a:rPr lang="it-IT" sz="2000">
                <a:latin typeface="Arial"/>
                <a:cs typeface="Arial"/>
              </a:rPr>
              <a:t>secondo le indicazioni e la normativa vigenti</a:t>
            </a:r>
            <a:endParaRPr lang="it-IT" sz="2000">
              <a:highlight>
                <a:srgbClr val="FFFF00"/>
              </a:highlight>
              <a:cs typeface="Arial"/>
            </a:endParaRPr>
          </a:p>
          <a:p>
            <a:pPr marL="285750" lvl="0" indent="-285750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it-IT" sz="2000" b="1">
                <a:latin typeface="+mn-lt"/>
                <a:cs typeface="Arial"/>
              </a:rPr>
              <a:t>Bambine</a:t>
            </a:r>
            <a:r>
              <a:rPr lang="it-IT" sz="2000">
                <a:latin typeface="+mn-lt"/>
                <a:cs typeface="Arial"/>
              </a:rPr>
              <a:t> e </a:t>
            </a:r>
            <a:r>
              <a:rPr lang="it-IT" sz="2000" b="1">
                <a:latin typeface="+mn-lt"/>
                <a:cs typeface="Arial"/>
              </a:rPr>
              <a:t>bambini</a:t>
            </a:r>
            <a:r>
              <a:rPr lang="it-IT" sz="2000">
                <a:latin typeface="+mn-lt"/>
                <a:cs typeface="Arial"/>
              </a:rPr>
              <a:t> </a:t>
            </a:r>
            <a:r>
              <a:rPr lang="it-IT" sz="2000" b="1">
                <a:latin typeface="+mn-lt"/>
                <a:cs typeface="Arial"/>
              </a:rPr>
              <a:t>senza</a:t>
            </a:r>
            <a:r>
              <a:rPr lang="it-IT" sz="2000">
                <a:latin typeface="+mn-lt"/>
                <a:cs typeface="Arial"/>
              </a:rPr>
              <a:t> </a:t>
            </a:r>
            <a:r>
              <a:rPr lang="it-IT" sz="2000" b="1">
                <a:latin typeface="+mn-lt"/>
                <a:cs typeface="Arial"/>
              </a:rPr>
              <a:t>mascherina</a:t>
            </a:r>
            <a:endParaRPr lang="de-DE" altLang="it-IT" sz="2000" b="1">
              <a:latin typeface="Open Sans" panose="020B0606030504020204" pitchFamily="34" charset="0"/>
              <a:ea typeface="Open Sans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01062208"/>
      </p:ext>
    </p:extLst>
  </p:cSld>
  <p:clrMapOvr>
    <a:masterClrMapping/>
  </p:clrMapOvr>
  <p:transition spd="med"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feld 2">
            <a:extLst>
              <a:ext uri="{FF2B5EF4-FFF2-40B4-BE49-F238E27FC236}">
                <a16:creationId xmlns:a16="http://schemas.microsoft.com/office/drawing/2014/main" id="{5977FEDF-F6B7-4186-A07C-1B12637C6A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208" y="1628800"/>
            <a:ext cx="8741792" cy="3854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de-DE" altLang="it-IT" sz="3200" b="1" err="1">
                <a:solidFill>
                  <a:srgbClr val="CD0E16"/>
                </a:solidFill>
                <a:latin typeface="+mj-lt"/>
                <a:cs typeface="Open Sans"/>
              </a:rPr>
              <a:t>Previjiuns</a:t>
            </a:r>
            <a:r>
              <a:rPr lang="de-DE" altLang="it-IT" sz="3200" b="1">
                <a:solidFill>
                  <a:srgbClr val="CD0E16"/>
                </a:solidFill>
                <a:latin typeface="+mj-lt"/>
                <a:cs typeface="Open Sans"/>
              </a:rPr>
              <a:t> </a:t>
            </a:r>
            <a:r>
              <a:rPr lang="de-DE" altLang="it-IT" sz="3200" b="1" err="1">
                <a:solidFill>
                  <a:srgbClr val="CD0E16"/>
                </a:solidFill>
                <a:latin typeface="+mj-lt"/>
                <a:cs typeface="Open Sans"/>
              </a:rPr>
              <a:t>por</a:t>
            </a:r>
            <a:r>
              <a:rPr lang="de-DE" altLang="it-IT" sz="3200" b="1">
                <a:solidFill>
                  <a:srgbClr val="CD0E16"/>
                </a:solidFill>
                <a:latin typeface="+mj-lt"/>
                <a:cs typeface="Open Sans"/>
              </a:rPr>
              <a:t> le mëteman dla </a:t>
            </a:r>
            <a:r>
              <a:rPr lang="de-DE" altLang="it-IT" sz="3200" b="1" err="1">
                <a:solidFill>
                  <a:srgbClr val="CD0E16"/>
                </a:solidFill>
                <a:latin typeface="+mj-lt"/>
                <a:cs typeface="Open Sans"/>
              </a:rPr>
              <a:t>scolina</a:t>
            </a:r>
            <a:r>
              <a:rPr lang="de-DE" altLang="it-IT" sz="3200" b="1">
                <a:solidFill>
                  <a:srgbClr val="CD0E16"/>
                </a:solidFill>
                <a:latin typeface="+mj-lt"/>
                <a:cs typeface="Open Sans"/>
              </a:rPr>
              <a:t> </a:t>
            </a:r>
            <a:endParaRPr lang="de-DE" altLang="it-IT" sz="3200" b="1">
              <a:solidFill>
                <a:srgbClr val="CD0E16"/>
              </a:solidFill>
              <a:latin typeface="+mj-lt"/>
              <a:cs typeface="Open Sans" panose="020B0606030504020204" pitchFamily="34" charset="0"/>
            </a:endParaRPr>
          </a:p>
          <a:p>
            <a:pPr lvl="0" eaLnBrk="1" hangingPunct="1">
              <a:lnSpc>
                <a:spcPts val="2000"/>
              </a:lnSpc>
              <a:spcBef>
                <a:spcPct val="20000"/>
              </a:spcBef>
              <a:buClr>
                <a:srgbClr val="CC2C30"/>
              </a:buClr>
              <a:defRPr/>
            </a:pPr>
            <a:endParaRPr lang="de-DE" sz="2000" kern="0">
              <a:solidFill>
                <a:srgbClr val="666D70"/>
              </a:solidFill>
              <a:latin typeface="Open Sans" panose="020B0606030504020204"/>
              <a:cs typeface="+mn-cs"/>
            </a:endParaRPr>
          </a:p>
          <a:p>
            <a:pPr marL="285750" lvl="0" indent="-285750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de-DE" sz="2000" err="1">
                <a:latin typeface="+mn-lt"/>
                <a:cs typeface="Arial"/>
              </a:rPr>
              <a:t>Poscibilmënter</a:t>
            </a:r>
            <a:r>
              <a:rPr lang="de-DE" sz="2000">
                <a:latin typeface="+mn-lt"/>
                <a:cs typeface="Arial"/>
              </a:rPr>
              <a:t> </a:t>
            </a:r>
            <a:r>
              <a:rPr lang="de-DE" sz="2000" b="1" err="1">
                <a:latin typeface="+mn-lt"/>
                <a:cs typeface="Arial"/>
              </a:rPr>
              <a:t>grups</a:t>
            </a:r>
            <a:r>
              <a:rPr lang="de-DE" sz="2000" b="1">
                <a:latin typeface="+mn-lt"/>
                <a:cs typeface="Arial"/>
              </a:rPr>
              <a:t> </a:t>
            </a:r>
            <a:r>
              <a:rPr lang="de-DE" sz="2000" b="1" err="1">
                <a:latin typeface="+mn-lt"/>
                <a:cs typeface="Arial"/>
              </a:rPr>
              <a:t>stabils</a:t>
            </a:r>
            <a:r>
              <a:rPr lang="de-DE" sz="2000" b="1">
                <a:latin typeface="+mn-lt"/>
                <a:cs typeface="Arial"/>
              </a:rPr>
              <a:t> </a:t>
            </a:r>
            <a:r>
              <a:rPr lang="de-DE" sz="2000">
                <a:latin typeface="+mn-lt"/>
                <a:cs typeface="Arial"/>
              </a:rPr>
              <a:t>y </a:t>
            </a:r>
            <a:r>
              <a:rPr lang="de-DE" sz="2000" err="1">
                <a:latin typeface="+mn-lt"/>
                <a:cs typeface="Arial"/>
              </a:rPr>
              <a:t>che</a:t>
            </a:r>
            <a:r>
              <a:rPr lang="de-DE" sz="2000">
                <a:latin typeface="+mn-lt"/>
                <a:cs typeface="Arial"/>
              </a:rPr>
              <a:t> </a:t>
            </a:r>
            <a:r>
              <a:rPr lang="de-DE" sz="2000" err="1">
                <a:latin typeface="+mn-lt"/>
                <a:cs typeface="Arial"/>
              </a:rPr>
              <a:t>resta</a:t>
            </a:r>
            <a:r>
              <a:rPr lang="de-DE" sz="2000">
                <a:latin typeface="+mn-lt"/>
                <a:cs typeface="Arial"/>
              </a:rPr>
              <a:t> </a:t>
            </a:r>
            <a:r>
              <a:rPr lang="de-DE" sz="2000" err="1">
                <a:latin typeface="+mn-lt"/>
                <a:cs typeface="Arial"/>
              </a:rPr>
              <a:t>tres</a:t>
            </a:r>
            <a:r>
              <a:rPr lang="de-DE" sz="2000">
                <a:latin typeface="+mn-lt"/>
                <a:cs typeface="Arial"/>
              </a:rPr>
              <a:t> </a:t>
            </a:r>
            <a:r>
              <a:rPr lang="de-DE" sz="2000" err="1">
                <a:latin typeface="+mn-lt"/>
                <a:cs typeface="Arial"/>
              </a:rPr>
              <a:t>anfat</a:t>
            </a:r>
            <a:endParaRPr lang="de-DE" sz="2000">
              <a:latin typeface="+mn-lt"/>
              <a:cs typeface="Arial"/>
            </a:endParaRPr>
          </a:p>
          <a:p>
            <a:pPr marL="285750" lvl="0" indent="-285750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de-DE" sz="2000" b="1" err="1">
                <a:latin typeface="+mn-lt"/>
                <a:cs typeface="Arial"/>
              </a:rPr>
              <a:t>Mosöres</a:t>
            </a:r>
            <a:r>
              <a:rPr lang="de-DE" sz="2000" b="1">
                <a:latin typeface="+mn-lt"/>
                <a:cs typeface="Arial"/>
              </a:rPr>
              <a:t> de </a:t>
            </a:r>
            <a:r>
              <a:rPr lang="de-DE" sz="2000" b="1" err="1">
                <a:latin typeface="+mn-lt"/>
                <a:cs typeface="Arial"/>
              </a:rPr>
              <a:t>igiena</a:t>
            </a:r>
            <a:r>
              <a:rPr lang="de-DE" sz="2000" b="1">
                <a:latin typeface="+mn-lt"/>
                <a:cs typeface="Arial"/>
              </a:rPr>
              <a:t> </a:t>
            </a:r>
            <a:r>
              <a:rPr lang="de-DE" sz="2000">
                <a:latin typeface="+mn-lt"/>
                <a:cs typeface="Arial"/>
              </a:rPr>
              <a:t>(</a:t>
            </a:r>
            <a:r>
              <a:rPr lang="de-DE" sz="2000" err="1">
                <a:latin typeface="+mn-lt"/>
                <a:cs typeface="Arial"/>
              </a:rPr>
              <a:t>lavé</a:t>
            </a:r>
            <a:r>
              <a:rPr lang="de-DE" sz="2000">
                <a:latin typeface="+mn-lt"/>
                <a:cs typeface="Arial"/>
              </a:rPr>
              <a:t> </a:t>
            </a:r>
            <a:r>
              <a:rPr lang="de-DE" sz="2000" err="1">
                <a:latin typeface="+mn-lt"/>
                <a:cs typeface="Arial"/>
              </a:rPr>
              <a:t>les</a:t>
            </a:r>
            <a:r>
              <a:rPr lang="de-DE" sz="2000">
                <a:latin typeface="+mn-lt"/>
                <a:cs typeface="Arial"/>
              </a:rPr>
              <a:t> </a:t>
            </a:r>
            <a:r>
              <a:rPr lang="de-DE" sz="2000" err="1">
                <a:latin typeface="+mn-lt"/>
                <a:cs typeface="Arial"/>
              </a:rPr>
              <a:t>mans</a:t>
            </a:r>
            <a:r>
              <a:rPr lang="de-DE" sz="2000">
                <a:latin typeface="+mn-lt"/>
                <a:cs typeface="Arial"/>
              </a:rPr>
              <a:t>, </a:t>
            </a:r>
            <a:r>
              <a:rPr lang="de-DE" sz="2000" err="1">
                <a:latin typeface="+mn-lt"/>
                <a:cs typeface="Arial"/>
              </a:rPr>
              <a:t>aieré</a:t>
            </a:r>
            <a:r>
              <a:rPr lang="de-DE" sz="2000">
                <a:latin typeface="+mn-lt"/>
                <a:cs typeface="Arial"/>
              </a:rPr>
              <a:t> </a:t>
            </a:r>
            <a:r>
              <a:rPr lang="de-DE" sz="2000" err="1">
                <a:latin typeface="+mn-lt"/>
                <a:cs typeface="Arial"/>
              </a:rPr>
              <a:t>regolarmënter</a:t>
            </a:r>
            <a:r>
              <a:rPr lang="de-DE" sz="2000">
                <a:latin typeface="+mn-lt"/>
                <a:cs typeface="Arial"/>
              </a:rPr>
              <a:t> y </a:t>
            </a:r>
            <a:r>
              <a:rPr lang="de-DE" sz="2000" err="1">
                <a:latin typeface="+mn-lt"/>
                <a:cs typeface="Arial"/>
              </a:rPr>
              <a:t>i.i</a:t>
            </a:r>
            <a:r>
              <a:rPr lang="de-DE" sz="2000">
                <a:latin typeface="+mn-lt"/>
                <a:cs typeface="Arial"/>
              </a:rPr>
              <a:t>.)</a:t>
            </a:r>
          </a:p>
          <a:p>
            <a:pPr marL="285750" lvl="0" indent="-285750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de-DE" sz="2000" b="1" err="1">
                <a:latin typeface="+mn-lt"/>
                <a:cs typeface="Arial"/>
              </a:rPr>
              <a:t>Entrades</a:t>
            </a:r>
            <a:r>
              <a:rPr lang="de-DE" sz="2000" b="1">
                <a:latin typeface="+mn-lt"/>
                <a:cs typeface="Arial"/>
              </a:rPr>
              <a:t> y </a:t>
            </a:r>
            <a:r>
              <a:rPr lang="de-DE" sz="2000" b="1" err="1">
                <a:latin typeface="+mn-lt"/>
                <a:cs typeface="Arial"/>
              </a:rPr>
              <a:t>sortides</a:t>
            </a:r>
            <a:r>
              <a:rPr lang="de-DE" sz="2000" b="1">
                <a:latin typeface="+mn-lt"/>
                <a:cs typeface="Arial"/>
              </a:rPr>
              <a:t> </a:t>
            </a:r>
            <a:r>
              <a:rPr lang="de-DE" sz="2000" err="1">
                <a:latin typeface="+mn-lt"/>
                <a:cs typeface="Arial"/>
              </a:rPr>
              <a:t>regolamentades</a:t>
            </a:r>
            <a:r>
              <a:rPr lang="de-DE" sz="2000">
                <a:latin typeface="+mn-lt"/>
                <a:cs typeface="Arial"/>
              </a:rPr>
              <a:t> </a:t>
            </a:r>
            <a:r>
              <a:rPr lang="de-DE" sz="2000" err="1">
                <a:latin typeface="+mn-lt"/>
                <a:cs typeface="Arial"/>
              </a:rPr>
              <a:t>por</a:t>
            </a:r>
            <a:r>
              <a:rPr lang="de-DE" sz="2000">
                <a:latin typeface="+mn-lt"/>
                <a:cs typeface="Arial"/>
              </a:rPr>
              <a:t> </a:t>
            </a:r>
            <a:r>
              <a:rPr lang="de-DE" sz="2000" err="1">
                <a:latin typeface="+mn-lt"/>
                <a:cs typeface="Arial"/>
              </a:rPr>
              <a:t>evité</a:t>
            </a:r>
            <a:r>
              <a:rPr lang="de-DE" sz="2000">
                <a:latin typeface="+mn-lt"/>
                <a:cs typeface="Arial"/>
              </a:rPr>
              <a:t> </a:t>
            </a:r>
            <a:r>
              <a:rPr lang="de-DE" sz="2000" err="1">
                <a:latin typeface="+mn-lt"/>
                <a:cs typeface="Arial"/>
              </a:rPr>
              <a:t>mejes</a:t>
            </a:r>
            <a:r>
              <a:rPr lang="de-DE" sz="2000">
                <a:latin typeface="+mn-lt"/>
                <a:cs typeface="Arial"/>
              </a:rPr>
              <a:t> de </a:t>
            </a:r>
            <a:r>
              <a:rPr lang="de-DE" sz="2000" err="1">
                <a:latin typeface="+mn-lt"/>
                <a:cs typeface="Arial"/>
              </a:rPr>
              <a:t>jënt</a:t>
            </a:r>
            <a:endParaRPr lang="de-DE" sz="2000">
              <a:latin typeface="+mn-lt"/>
              <a:cs typeface="Arial"/>
            </a:endParaRPr>
          </a:p>
          <a:p>
            <a:pPr marL="285750" lvl="0" indent="-285750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de-DE" sz="2000">
                <a:latin typeface="+mn-lt"/>
                <a:cs typeface="Arial"/>
              </a:rPr>
              <a:t>Le personal </a:t>
            </a:r>
            <a:r>
              <a:rPr lang="de-DE" sz="2000" err="1">
                <a:latin typeface="+mn-lt"/>
                <a:cs typeface="Arial"/>
              </a:rPr>
              <a:t>pedagogich</a:t>
            </a:r>
            <a:r>
              <a:rPr lang="de-DE" sz="2000">
                <a:latin typeface="+mn-lt"/>
                <a:cs typeface="Arial"/>
              </a:rPr>
              <a:t> se </a:t>
            </a:r>
            <a:r>
              <a:rPr lang="de-DE" sz="2000" err="1">
                <a:latin typeface="+mn-lt"/>
                <a:cs typeface="Arial"/>
              </a:rPr>
              <a:t>cür</a:t>
            </a:r>
            <a:r>
              <a:rPr lang="de-DE" sz="2000">
                <a:latin typeface="+mn-lt"/>
                <a:cs typeface="Arial"/>
              </a:rPr>
              <a:t> la </a:t>
            </a:r>
            <a:r>
              <a:rPr lang="de-DE" sz="2000" err="1">
                <a:latin typeface="+mn-lt"/>
                <a:cs typeface="Arial"/>
              </a:rPr>
              <a:t>bocia</a:t>
            </a:r>
            <a:r>
              <a:rPr lang="de-DE" sz="2000">
                <a:latin typeface="+mn-lt"/>
                <a:cs typeface="Arial"/>
              </a:rPr>
              <a:t> y le </a:t>
            </a:r>
            <a:r>
              <a:rPr lang="de-DE" sz="2000" err="1">
                <a:latin typeface="+mn-lt"/>
                <a:cs typeface="Arial"/>
              </a:rPr>
              <a:t>nes</a:t>
            </a:r>
            <a:r>
              <a:rPr lang="de-DE" sz="2000">
                <a:latin typeface="+mn-lt"/>
                <a:cs typeface="Arial"/>
              </a:rPr>
              <a:t> </a:t>
            </a:r>
            <a:r>
              <a:rPr lang="de-DE" sz="2000" err="1">
                <a:latin typeface="+mn-lt"/>
                <a:cs typeface="Arial"/>
              </a:rPr>
              <a:t>cun</a:t>
            </a:r>
            <a:r>
              <a:rPr lang="de-DE" sz="2000">
                <a:latin typeface="+mn-lt"/>
                <a:cs typeface="Arial"/>
              </a:rPr>
              <a:t> </a:t>
            </a:r>
            <a:r>
              <a:rPr lang="de-DE" sz="2000" b="1" err="1">
                <a:latin typeface="+mn-lt"/>
                <a:cs typeface="Arial"/>
              </a:rPr>
              <a:t>mascheroc</a:t>
            </a:r>
            <a:r>
              <a:rPr lang="de-DE" sz="2000">
                <a:latin typeface="+mn-lt"/>
                <a:cs typeface="Arial"/>
              </a:rPr>
              <a:t>; </a:t>
            </a:r>
            <a:r>
              <a:rPr lang="de-DE" sz="2000" err="1">
                <a:latin typeface="+mn-lt"/>
                <a:cs typeface="Arial"/>
              </a:rPr>
              <a:t>regolamënt</a:t>
            </a:r>
            <a:r>
              <a:rPr lang="de-DE" sz="2000">
                <a:latin typeface="+mn-lt"/>
                <a:cs typeface="Arial"/>
              </a:rPr>
              <a:t> </a:t>
            </a:r>
            <a:r>
              <a:rPr lang="de-DE" sz="2000" err="1">
                <a:latin typeface="+mn-lt"/>
                <a:cs typeface="Arial"/>
              </a:rPr>
              <a:t>analogh</a:t>
            </a:r>
            <a:r>
              <a:rPr lang="de-DE" sz="2000">
                <a:latin typeface="+mn-lt"/>
                <a:cs typeface="Arial"/>
              </a:rPr>
              <a:t> </a:t>
            </a:r>
            <a:r>
              <a:rPr lang="de-DE" sz="2000" err="1">
                <a:latin typeface="+mn-lt"/>
                <a:cs typeface="Arial"/>
              </a:rPr>
              <a:t>ales</a:t>
            </a:r>
            <a:r>
              <a:rPr lang="de-DE" sz="2000">
                <a:latin typeface="+mn-lt"/>
                <a:cs typeface="Arial"/>
              </a:rPr>
              <a:t> </a:t>
            </a:r>
            <a:r>
              <a:rPr lang="de-DE" sz="2000" err="1">
                <a:latin typeface="+mn-lt"/>
                <a:cs typeface="Arial"/>
              </a:rPr>
              <a:t>desposiziuns</a:t>
            </a:r>
            <a:r>
              <a:rPr lang="de-DE" sz="2000">
                <a:latin typeface="+mn-lt"/>
                <a:cs typeface="Arial"/>
              </a:rPr>
              <a:t> </a:t>
            </a:r>
            <a:r>
              <a:rPr lang="de-DE" sz="2000" err="1">
                <a:latin typeface="+mn-lt"/>
                <a:cs typeface="Arial"/>
              </a:rPr>
              <a:t>alado</a:t>
            </a:r>
            <a:r>
              <a:rPr lang="de-DE" sz="2000">
                <a:latin typeface="+mn-lt"/>
                <a:cs typeface="Arial"/>
              </a:rPr>
              <a:t> </a:t>
            </a:r>
            <a:r>
              <a:rPr lang="de-DE" sz="2000" err="1">
                <a:latin typeface="+mn-lt"/>
                <a:cs typeface="Arial"/>
              </a:rPr>
              <a:t>dles</a:t>
            </a:r>
            <a:r>
              <a:rPr lang="de-DE" sz="2000">
                <a:latin typeface="+mn-lt"/>
                <a:cs typeface="Arial"/>
              </a:rPr>
              <a:t> </a:t>
            </a:r>
            <a:r>
              <a:rPr lang="de-DE" sz="2000" err="1">
                <a:latin typeface="+mn-lt"/>
                <a:cs typeface="Arial"/>
              </a:rPr>
              <a:t>ordinanzes</a:t>
            </a:r>
            <a:r>
              <a:rPr lang="de-DE" sz="2000">
                <a:latin typeface="+mn-lt"/>
                <a:cs typeface="Arial"/>
              </a:rPr>
              <a:t> </a:t>
            </a:r>
            <a:r>
              <a:rPr lang="de-DE" sz="2000" err="1">
                <a:latin typeface="+mn-lt"/>
                <a:cs typeface="Arial"/>
              </a:rPr>
              <a:t>ti</a:t>
            </a:r>
            <a:r>
              <a:rPr lang="de-DE" sz="2000">
                <a:latin typeface="+mn-lt"/>
                <a:cs typeface="Arial"/>
              </a:rPr>
              <a:t> </a:t>
            </a:r>
            <a:r>
              <a:rPr lang="de-DE" sz="2000" err="1">
                <a:latin typeface="+mn-lt"/>
                <a:cs typeface="Arial"/>
              </a:rPr>
              <a:t>locai</a:t>
            </a:r>
            <a:r>
              <a:rPr lang="de-DE" sz="2000">
                <a:latin typeface="+mn-lt"/>
                <a:cs typeface="Arial"/>
              </a:rPr>
              <a:t> </a:t>
            </a:r>
            <a:r>
              <a:rPr lang="de-DE" sz="2000" err="1">
                <a:latin typeface="+mn-lt"/>
                <a:cs typeface="Arial"/>
              </a:rPr>
              <a:t>publics</a:t>
            </a:r>
            <a:endParaRPr lang="de-DE" sz="2000">
              <a:latin typeface="+mn-lt"/>
              <a:cs typeface="Arial"/>
            </a:endParaRPr>
          </a:p>
          <a:p>
            <a:pPr marL="285750" lvl="0" indent="-285750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de-DE" sz="2000">
                <a:latin typeface="+mn-lt"/>
                <a:cs typeface="Arial"/>
              </a:rPr>
              <a:t>I </a:t>
            </a:r>
            <a:r>
              <a:rPr lang="de-DE" sz="2000" err="1">
                <a:latin typeface="+mn-lt"/>
                <a:cs typeface="Arial"/>
              </a:rPr>
              <a:t>mituns</a:t>
            </a:r>
            <a:r>
              <a:rPr lang="de-DE" sz="2000">
                <a:latin typeface="+mn-lt"/>
                <a:cs typeface="Arial"/>
              </a:rPr>
              <a:t> y </a:t>
            </a:r>
            <a:r>
              <a:rPr lang="de-DE" sz="2000" err="1">
                <a:latin typeface="+mn-lt"/>
                <a:cs typeface="Arial"/>
              </a:rPr>
              <a:t>les</a:t>
            </a:r>
            <a:r>
              <a:rPr lang="de-DE" sz="2000">
                <a:latin typeface="+mn-lt"/>
                <a:cs typeface="Arial"/>
              </a:rPr>
              <a:t> </a:t>
            </a:r>
            <a:r>
              <a:rPr lang="de-DE" sz="2000" err="1">
                <a:latin typeface="+mn-lt"/>
                <a:cs typeface="Arial"/>
              </a:rPr>
              <a:t>mitans</a:t>
            </a:r>
            <a:r>
              <a:rPr lang="de-DE" sz="2000">
                <a:latin typeface="+mn-lt"/>
                <a:cs typeface="Arial"/>
              </a:rPr>
              <a:t> ne se </a:t>
            </a:r>
            <a:r>
              <a:rPr lang="de-DE" sz="2000" err="1">
                <a:latin typeface="+mn-lt"/>
                <a:cs typeface="Arial"/>
              </a:rPr>
              <a:t>cür</a:t>
            </a:r>
            <a:r>
              <a:rPr lang="de-DE" sz="2000">
                <a:latin typeface="+mn-lt"/>
                <a:cs typeface="Arial"/>
              </a:rPr>
              <a:t> </a:t>
            </a:r>
            <a:r>
              <a:rPr lang="de-DE" sz="2000" err="1">
                <a:latin typeface="+mn-lt"/>
                <a:cs typeface="Arial"/>
              </a:rPr>
              <a:t>nia</a:t>
            </a:r>
            <a:r>
              <a:rPr lang="de-DE" sz="2000">
                <a:latin typeface="+mn-lt"/>
                <a:cs typeface="Arial"/>
              </a:rPr>
              <a:t> la </a:t>
            </a:r>
            <a:r>
              <a:rPr lang="de-DE" sz="2000" err="1">
                <a:latin typeface="+mn-lt"/>
                <a:cs typeface="Arial"/>
              </a:rPr>
              <a:t>bocia</a:t>
            </a:r>
            <a:r>
              <a:rPr lang="de-DE" sz="2000">
                <a:latin typeface="+mn-lt"/>
                <a:cs typeface="Arial"/>
              </a:rPr>
              <a:t> y le </a:t>
            </a:r>
            <a:r>
              <a:rPr lang="de-DE" sz="2000" err="1">
                <a:latin typeface="+mn-lt"/>
                <a:cs typeface="Arial"/>
              </a:rPr>
              <a:t>nes</a:t>
            </a:r>
            <a:r>
              <a:rPr lang="de-DE" sz="2000">
                <a:latin typeface="+mn-lt"/>
                <a:cs typeface="Arial"/>
              </a:rPr>
              <a:t> </a:t>
            </a:r>
            <a:r>
              <a:rPr lang="de-DE" sz="2000" err="1">
                <a:latin typeface="+mn-lt"/>
                <a:cs typeface="Arial"/>
              </a:rPr>
              <a:t>cun</a:t>
            </a:r>
            <a:r>
              <a:rPr lang="de-DE" sz="2000">
                <a:latin typeface="+mn-lt"/>
                <a:cs typeface="Arial"/>
              </a:rPr>
              <a:t> </a:t>
            </a:r>
            <a:r>
              <a:rPr lang="de-DE" sz="2000" err="1">
                <a:latin typeface="+mn-lt"/>
                <a:cs typeface="Arial"/>
              </a:rPr>
              <a:t>mascheroc</a:t>
            </a:r>
            <a:endParaRPr lang="de-DE" altLang="it-IT" sz="2000">
              <a:latin typeface="Open Sans" panose="020B0606030504020204" pitchFamily="34" charset="0"/>
              <a:ea typeface="Open Sans"/>
              <a:cs typeface="Open Sans" panose="020B060603050402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endParaRPr lang="de-DE" altLang="it-IT" sz="2000" b="1">
              <a:solidFill>
                <a:srgbClr val="5F5F5F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3177751"/>
      </p:ext>
    </p:extLst>
  </p:cSld>
  <p:clrMapOvr>
    <a:masterClrMapping/>
  </p:clrMapOvr>
  <p:transition spd="med"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feld 2">
            <a:extLst>
              <a:ext uri="{FF2B5EF4-FFF2-40B4-BE49-F238E27FC236}">
                <a16:creationId xmlns:a16="http://schemas.microsoft.com/office/drawing/2014/main" id="{5977FEDF-F6B7-4186-A07C-1B12637C6A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208" y="1628800"/>
            <a:ext cx="8741792" cy="4777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it-IT" altLang="it-IT" sz="3200" b="1" err="1">
                <a:solidFill>
                  <a:srgbClr val="CD0E16"/>
                </a:solidFill>
                <a:latin typeface="Arial"/>
                <a:cs typeface="Open Sans"/>
              </a:rPr>
              <a:t>Previjiuns</a:t>
            </a:r>
            <a:r>
              <a:rPr lang="it-IT" altLang="it-IT" sz="3200" b="1">
                <a:solidFill>
                  <a:srgbClr val="CD0E16"/>
                </a:solidFill>
                <a:latin typeface="Arial"/>
                <a:cs typeface="Open Sans"/>
              </a:rPr>
              <a:t> por le </a:t>
            </a:r>
            <a:r>
              <a:rPr lang="it-IT" altLang="it-IT" sz="3200" b="1" err="1">
                <a:solidFill>
                  <a:srgbClr val="CD0E16"/>
                </a:solidFill>
                <a:latin typeface="Arial"/>
                <a:cs typeface="Open Sans"/>
              </a:rPr>
              <a:t>mëteman</a:t>
            </a:r>
            <a:r>
              <a:rPr lang="it-IT" altLang="it-IT" sz="3200" b="1">
                <a:solidFill>
                  <a:srgbClr val="CD0E16"/>
                </a:solidFill>
                <a:latin typeface="Arial"/>
                <a:cs typeface="Open Sans"/>
              </a:rPr>
              <a:t> dla scora </a:t>
            </a:r>
            <a:endParaRPr lang="it-IT" altLang="it-IT" sz="3200" b="1">
              <a:solidFill>
                <a:srgbClr val="CD0E16"/>
              </a:solidFill>
              <a:cs typeface="Open Sans" panose="020B0606030504020204" pitchFamily="34" charset="0"/>
            </a:endParaRPr>
          </a:p>
          <a:p>
            <a:pPr lvl="0" eaLnBrk="1" hangingPunct="1">
              <a:lnSpc>
                <a:spcPts val="2000"/>
              </a:lnSpc>
              <a:spcBef>
                <a:spcPct val="20000"/>
              </a:spcBef>
              <a:buClr>
                <a:srgbClr val="CC2C30"/>
              </a:buClr>
              <a:defRPr/>
            </a:pPr>
            <a:endParaRPr lang="it-IT" sz="2000" kern="0">
              <a:solidFill>
                <a:srgbClr val="666D70"/>
              </a:solidFill>
              <a:latin typeface="Open Sans" panose="020B0606030504020204"/>
              <a:cs typeface="+mn-cs"/>
            </a:endParaRPr>
          </a:p>
          <a:p>
            <a:pPr marL="285750" lvl="0" indent="-285750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it-IT" sz="2000" err="1">
                <a:latin typeface="+mn-lt"/>
                <a:cs typeface="Arial"/>
              </a:rPr>
              <a:t>Düc</a:t>
            </a:r>
            <a:r>
              <a:rPr lang="it-IT" sz="2000">
                <a:latin typeface="+mn-lt"/>
                <a:cs typeface="Arial"/>
              </a:rPr>
              <a:t> i </a:t>
            </a:r>
            <a:r>
              <a:rPr lang="it-IT" sz="2000" err="1">
                <a:latin typeface="+mn-lt"/>
                <a:cs typeface="Arial"/>
              </a:rPr>
              <a:t>liví</a:t>
            </a:r>
            <a:r>
              <a:rPr lang="it-IT" sz="2000">
                <a:latin typeface="+mn-lt"/>
                <a:cs typeface="Arial"/>
              </a:rPr>
              <a:t> </a:t>
            </a:r>
            <a:r>
              <a:rPr lang="it-IT" sz="2000" err="1">
                <a:latin typeface="+mn-lt"/>
                <a:cs typeface="Arial"/>
              </a:rPr>
              <a:t>scolastics</a:t>
            </a:r>
            <a:r>
              <a:rPr lang="it-IT" sz="2000">
                <a:latin typeface="+mn-lt"/>
                <a:cs typeface="Arial"/>
              </a:rPr>
              <a:t>: </a:t>
            </a:r>
            <a:r>
              <a:rPr lang="it-IT" sz="2000" b="1" err="1">
                <a:latin typeface="+mn-lt"/>
                <a:cs typeface="Arial"/>
              </a:rPr>
              <a:t>insegnamënt</a:t>
            </a:r>
            <a:r>
              <a:rPr lang="it-IT" sz="2000" b="1">
                <a:latin typeface="+mn-lt"/>
                <a:cs typeface="Arial"/>
              </a:rPr>
              <a:t> en </a:t>
            </a:r>
            <a:r>
              <a:rPr lang="it-IT" sz="2000" b="1" err="1">
                <a:latin typeface="+mn-lt"/>
                <a:cs typeface="Arial"/>
              </a:rPr>
              <a:t>presënza</a:t>
            </a:r>
            <a:r>
              <a:rPr lang="it-IT" sz="2000" b="1">
                <a:latin typeface="+mn-lt"/>
                <a:cs typeface="Arial"/>
              </a:rPr>
              <a:t> al 100%</a:t>
            </a:r>
          </a:p>
          <a:p>
            <a:pPr marL="285750" lvl="0" indent="-285750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it-IT" sz="2000" b="1" err="1">
                <a:latin typeface="+mn-lt"/>
                <a:cs typeface="Arial"/>
              </a:rPr>
              <a:t>Insegnamënt</a:t>
            </a:r>
            <a:r>
              <a:rPr lang="it-IT" sz="2000" b="1">
                <a:latin typeface="+mn-lt"/>
                <a:cs typeface="Arial"/>
              </a:rPr>
              <a:t> </a:t>
            </a:r>
            <a:r>
              <a:rPr lang="it-IT" sz="2000" err="1">
                <a:latin typeface="+mn-lt"/>
                <a:cs typeface="Arial"/>
              </a:rPr>
              <a:t>danmisdé</a:t>
            </a:r>
            <a:r>
              <a:rPr lang="it-IT" sz="2000">
                <a:latin typeface="+mn-lt"/>
                <a:cs typeface="Arial"/>
              </a:rPr>
              <a:t> y </a:t>
            </a:r>
            <a:r>
              <a:rPr lang="it-IT" sz="2000" err="1">
                <a:latin typeface="+mn-lt"/>
                <a:cs typeface="Arial"/>
              </a:rPr>
              <a:t>domisdé</a:t>
            </a:r>
            <a:r>
              <a:rPr lang="it-IT" sz="2000">
                <a:latin typeface="+mn-lt"/>
                <a:cs typeface="Arial"/>
              </a:rPr>
              <a:t> </a:t>
            </a:r>
            <a:r>
              <a:rPr lang="it-IT" sz="2000" err="1">
                <a:latin typeface="+mn-lt"/>
                <a:cs typeface="Arial"/>
              </a:rPr>
              <a:t>sciöche</a:t>
            </a:r>
            <a:r>
              <a:rPr lang="it-IT" sz="2000">
                <a:latin typeface="+mn-lt"/>
                <a:cs typeface="Arial"/>
              </a:rPr>
              <a:t> </a:t>
            </a:r>
            <a:r>
              <a:rPr lang="it-IT" sz="2000" err="1">
                <a:latin typeface="+mn-lt"/>
                <a:cs typeface="Arial"/>
              </a:rPr>
              <a:t>l’ann</a:t>
            </a:r>
            <a:r>
              <a:rPr lang="it-IT" sz="2000">
                <a:latin typeface="+mn-lt"/>
                <a:cs typeface="Arial"/>
              </a:rPr>
              <a:t> </a:t>
            </a:r>
            <a:r>
              <a:rPr lang="it-IT" sz="2000" err="1">
                <a:latin typeface="+mn-lt"/>
                <a:cs typeface="Arial"/>
              </a:rPr>
              <a:t>passé</a:t>
            </a:r>
            <a:endParaRPr lang="it-IT" sz="2000">
              <a:latin typeface="+mn-lt"/>
              <a:cs typeface="Arial"/>
            </a:endParaRPr>
          </a:p>
          <a:p>
            <a:pPr marL="285750" lvl="0" indent="-285750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it-IT" sz="2000" b="1" err="1">
                <a:latin typeface="Arial"/>
                <a:cs typeface="Arial"/>
              </a:rPr>
              <a:t>Entrades</a:t>
            </a:r>
            <a:r>
              <a:rPr lang="it-IT" sz="2000" b="1">
                <a:latin typeface="Arial"/>
                <a:cs typeface="Arial"/>
              </a:rPr>
              <a:t> y </a:t>
            </a:r>
            <a:r>
              <a:rPr lang="it-IT" sz="2000" b="1" err="1">
                <a:latin typeface="Arial"/>
                <a:cs typeface="Arial"/>
              </a:rPr>
              <a:t>sortides</a:t>
            </a:r>
            <a:r>
              <a:rPr lang="it-IT" sz="2000" b="1">
                <a:latin typeface="Arial"/>
                <a:cs typeface="Arial"/>
              </a:rPr>
              <a:t> </a:t>
            </a:r>
            <a:r>
              <a:rPr lang="it-IT" sz="2000" err="1">
                <a:latin typeface="Arial"/>
                <a:cs typeface="Arial"/>
              </a:rPr>
              <a:t>regolamentades</a:t>
            </a:r>
            <a:r>
              <a:rPr lang="it-IT" sz="2000">
                <a:latin typeface="Arial"/>
                <a:cs typeface="Arial"/>
              </a:rPr>
              <a:t> por </a:t>
            </a:r>
            <a:r>
              <a:rPr lang="it-IT" sz="2000" err="1">
                <a:latin typeface="Arial"/>
                <a:cs typeface="Arial"/>
              </a:rPr>
              <a:t>evité</a:t>
            </a:r>
            <a:r>
              <a:rPr lang="it-IT" sz="2000">
                <a:latin typeface="Arial"/>
                <a:cs typeface="Arial"/>
              </a:rPr>
              <a:t> </a:t>
            </a:r>
            <a:r>
              <a:rPr lang="it-IT" sz="2000" err="1">
                <a:latin typeface="Arial"/>
                <a:cs typeface="Arial"/>
              </a:rPr>
              <a:t>mejes</a:t>
            </a:r>
            <a:r>
              <a:rPr lang="it-IT" sz="2000">
                <a:latin typeface="Arial"/>
                <a:cs typeface="Arial"/>
              </a:rPr>
              <a:t> de </a:t>
            </a:r>
            <a:r>
              <a:rPr lang="it-IT" sz="2000" err="1">
                <a:latin typeface="Arial"/>
                <a:cs typeface="Arial"/>
              </a:rPr>
              <a:t>jënt</a:t>
            </a:r>
            <a:endParaRPr lang="it-IT" sz="2000">
              <a:latin typeface="Arial"/>
              <a:cs typeface="Arial"/>
            </a:endParaRPr>
          </a:p>
          <a:p>
            <a:pPr marL="285750" lvl="0" indent="-285750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it-IT" sz="2000" b="1" err="1">
                <a:latin typeface="Arial"/>
                <a:cs typeface="Arial"/>
              </a:rPr>
              <a:t>Mosöres</a:t>
            </a:r>
            <a:r>
              <a:rPr lang="it-IT" sz="2000" b="1">
                <a:latin typeface="Arial"/>
                <a:cs typeface="Arial"/>
              </a:rPr>
              <a:t> de </a:t>
            </a:r>
            <a:r>
              <a:rPr lang="it-IT" sz="2000" b="1" err="1">
                <a:latin typeface="Arial"/>
                <a:cs typeface="Arial"/>
              </a:rPr>
              <a:t>igiena</a:t>
            </a:r>
            <a:r>
              <a:rPr lang="it-IT" sz="2000" b="1">
                <a:latin typeface="Arial"/>
                <a:cs typeface="Arial"/>
              </a:rPr>
              <a:t> </a:t>
            </a:r>
            <a:r>
              <a:rPr lang="it-IT" sz="2000">
                <a:latin typeface="Arial"/>
                <a:cs typeface="Arial"/>
              </a:rPr>
              <a:t>(</a:t>
            </a:r>
            <a:r>
              <a:rPr lang="it-IT" sz="2000" err="1">
                <a:latin typeface="Arial"/>
                <a:cs typeface="Arial"/>
              </a:rPr>
              <a:t>lavé</a:t>
            </a:r>
            <a:r>
              <a:rPr lang="it-IT" sz="2000">
                <a:latin typeface="Arial"/>
                <a:cs typeface="Arial"/>
              </a:rPr>
              <a:t> </a:t>
            </a:r>
            <a:r>
              <a:rPr lang="it-IT" sz="2000" err="1">
                <a:latin typeface="Arial"/>
                <a:cs typeface="Arial"/>
              </a:rPr>
              <a:t>les</a:t>
            </a:r>
            <a:r>
              <a:rPr lang="it-IT" sz="2000">
                <a:latin typeface="Arial"/>
                <a:cs typeface="Arial"/>
              </a:rPr>
              <a:t> </a:t>
            </a:r>
            <a:r>
              <a:rPr lang="it-IT" sz="2000" err="1">
                <a:latin typeface="Arial"/>
                <a:cs typeface="Arial"/>
              </a:rPr>
              <a:t>mans</a:t>
            </a:r>
            <a:r>
              <a:rPr lang="it-IT" sz="2000">
                <a:latin typeface="Arial"/>
                <a:cs typeface="Arial"/>
              </a:rPr>
              <a:t>, </a:t>
            </a:r>
            <a:r>
              <a:rPr lang="it-IT" sz="2000" err="1">
                <a:latin typeface="Arial"/>
                <a:cs typeface="Arial"/>
              </a:rPr>
              <a:t>aieré</a:t>
            </a:r>
            <a:r>
              <a:rPr lang="it-IT" sz="2000">
                <a:latin typeface="Arial"/>
                <a:cs typeface="Arial"/>
              </a:rPr>
              <a:t> </a:t>
            </a:r>
            <a:r>
              <a:rPr lang="it-IT" sz="2000" err="1">
                <a:latin typeface="Arial"/>
                <a:cs typeface="Arial"/>
              </a:rPr>
              <a:t>regolarmënter</a:t>
            </a:r>
            <a:r>
              <a:rPr lang="it-IT" sz="2000">
                <a:latin typeface="Arial"/>
                <a:cs typeface="Arial"/>
              </a:rPr>
              <a:t> y </a:t>
            </a:r>
            <a:r>
              <a:rPr lang="it-IT" sz="2000" err="1">
                <a:latin typeface="Arial"/>
                <a:cs typeface="Arial"/>
              </a:rPr>
              <a:t>i.i</a:t>
            </a:r>
            <a:r>
              <a:rPr lang="it-IT" sz="2000">
                <a:latin typeface="Arial"/>
                <a:cs typeface="Arial"/>
              </a:rPr>
              <a:t>.)</a:t>
            </a:r>
          </a:p>
          <a:p>
            <a:pPr marL="285750" indent="-285750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it-IT" sz="2000">
                <a:latin typeface="+mn-lt"/>
                <a:cs typeface="Arial"/>
              </a:rPr>
              <a:t>Can che al </a:t>
            </a:r>
            <a:r>
              <a:rPr lang="it-IT" sz="2000" err="1">
                <a:latin typeface="+mn-lt"/>
                <a:cs typeface="Arial"/>
              </a:rPr>
              <a:t>é</a:t>
            </a:r>
            <a:r>
              <a:rPr lang="it-IT" sz="2000">
                <a:latin typeface="+mn-lt"/>
                <a:cs typeface="Arial"/>
              </a:rPr>
              <a:t> </a:t>
            </a:r>
            <a:r>
              <a:rPr lang="it-IT" sz="2000" err="1">
                <a:latin typeface="+mn-lt"/>
                <a:cs typeface="Arial"/>
              </a:rPr>
              <a:t>poscibl</a:t>
            </a:r>
            <a:r>
              <a:rPr lang="it-IT" sz="2000">
                <a:latin typeface="+mn-lt"/>
                <a:cs typeface="Arial"/>
              </a:rPr>
              <a:t> n </a:t>
            </a:r>
            <a:r>
              <a:rPr lang="it-IT" sz="2000" err="1">
                <a:latin typeface="+mn-lt"/>
                <a:cs typeface="Arial"/>
              </a:rPr>
              <a:t>meter</a:t>
            </a:r>
            <a:r>
              <a:rPr lang="it-IT" sz="2000">
                <a:latin typeface="+mn-lt"/>
                <a:cs typeface="Arial"/>
              </a:rPr>
              <a:t> de </a:t>
            </a:r>
            <a:r>
              <a:rPr lang="it-IT" sz="2000" err="1">
                <a:latin typeface="+mn-lt"/>
                <a:cs typeface="Arial"/>
              </a:rPr>
              <a:t>destanza</a:t>
            </a:r>
            <a:r>
              <a:rPr lang="it-IT" sz="2000">
                <a:latin typeface="+mn-lt"/>
                <a:cs typeface="Arial"/>
              </a:rPr>
              <a:t> </a:t>
            </a:r>
            <a:endParaRPr lang="it-IT" sz="2000">
              <a:latin typeface="+mn-lt"/>
            </a:endParaRPr>
          </a:p>
          <a:p>
            <a:pPr marL="285750" indent="-285750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it-IT" sz="2000" err="1">
                <a:latin typeface="Arial"/>
                <a:cs typeface="Arial"/>
              </a:rPr>
              <a:t>Regolamënt</a:t>
            </a:r>
            <a:r>
              <a:rPr lang="it-IT" sz="2000">
                <a:latin typeface="Arial"/>
                <a:cs typeface="Arial"/>
              </a:rPr>
              <a:t> </a:t>
            </a:r>
            <a:r>
              <a:rPr lang="it-IT" sz="2000" err="1">
                <a:latin typeface="Arial"/>
                <a:cs typeface="Arial"/>
              </a:rPr>
              <a:t>sura</a:t>
            </a:r>
            <a:r>
              <a:rPr lang="it-IT" sz="2000">
                <a:latin typeface="Arial"/>
                <a:cs typeface="Arial"/>
              </a:rPr>
              <a:t> i </a:t>
            </a:r>
            <a:r>
              <a:rPr lang="it-IT" sz="2000" b="1" err="1">
                <a:latin typeface="Arial"/>
                <a:cs typeface="Arial"/>
              </a:rPr>
              <a:t>mascheroc</a:t>
            </a:r>
            <a:r>
              <a:rPr lang="it-IT" sz="2000">
                <a:latin typeface="Arial"/>
                <a:cs typeface="Arial"/>
              </a:rPr>
              <a:t> da </a:t>
            </a:r>
            <a:r>
              <a:rPr lang="it-IT" sz="2000" err="1">
                <a:latin typeface="Arial"/>
                <a:cs typeface="Arial"/>
              </a:rPr>
              <a:t>definí</a:t>
            </a:r>
            <a:endParaRPr lang="it-IT" sz="2000">
              <a:latin typeface="Arial"/>
              <a:cs typeface="Arial"/>
            </a:endParaRPr>
          </a:p>
          <a:p>
            <a:pPr marL="285750" lvl="0" indent="-285750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it-IT" sz="2000">
                <a:latin typeface="+mn-lt"/>
                <a:cs typeface="Arial"/>
              </a:rPr>
              <a:t>Por le </a:t>
            </a:r>
            <a:r>
              <a:rPr lang="it-IT" sz="2000" err="1">
                <a:latin typeface="+mn-lt"/>
                <a:cs typeface="Arial"/>
              </a:rPr>
              <a:t>mëteman</a:t>
            </a:r>
            <a:r>
              <a:rPr lang="it-IT" sz="2000">
                <a:latin typeface="+mn-lt"/>
                <a:cs typeface="Arial"/>
              </a:rPr>
              <a:t> dla scora:</a:t>
            </a:r>
            <a:r>
              <a:rPr lang="it-IT" sz="2000" b="1">
                <a:latin typeface="+mn-lt"/>
                <a:cs typeface="Arial"/>
              </a:rPr>
              <a:t> </a:t>
            </a:r>
            <a:r>
              <a:rPr lang="it-IT" sz="2000" err="1">
                <a:latin typeface="+mn-lt"/>
                <a:cs typeface="Arial"/>
              </a:rPr>
              <a:t>probabilmënter</a:t>
            </a:r>
            <a:r>
              <a:rPr lang="it-IT" sz="2000">
                <a:latin typeface="+mn-lt"/>
                <a:cs typeface="Arial"/>
              </a:rPr>
              <a:t> </a:t>
            </a:r>
            <a:r>
              <a:rPr lang="it-IT" sz="2000" b="1">
                <a:latin typeface="+mn-lt"/>
                <a:cs typeface="Arial"/>
              </a:rPr>
              <a:t>screening </a:t>
            </a:r>
            <a:r>
              <a:rPr lang="it-IT" sz="2000">
                <a:latin typeface="+mn-lt"/>
                <a:cs typeface="Arial"/>
              </a:rPr>
              <a:t>general (</a:t>
            </a:r>
            <a:r>
              <a:rPr lang="it-IT" sz="2000" err="1">
                <a:latin typeface="+mn-lt"/>
                <a:cs typeface="Arial"/>
              </a:rPr>
              <a:t>tesć</a:t>
            </a:r>
            <a:r>
              <a:rPr lang="it-IT" sz="2000">
                <a:latin typeface="+mn-lt"/>
                <a:cs typeface="Arial"/>
              </a:rPr>
              <a:t> </a:t>
            </a:r>
            <a:r>
              <a:rPr lang="it-IT" sz="2000" err="1">
                <a:latin typeface="+mn-lt"/>
                <a:cs typeface="Arial"/>
              </a:rPr>
              <a:t>autosoministrá</a:t>
            </a:r>
            <a:r>
              <a:rPr lang="it-IT" sz="2000">
                <a:latin typeface="+mn-lt"/>
                <a:cs typeface="Arial"/>
              </a:rPr>
              <a:t>)</a:t>
            </a:r>
            <a:endParaRPr lang="it-IT" sz="2000" kern="0">
              <a:latin typeface="Open Sans" panose="020B0606030504020204"/>
              <a:ea typeface="Open Sans"/>
              <a:cs typeface="Arial"/>
            </a:endParaRPr>
          </a:p>
          <a:p>
            <a:pPr marL="1085850" lvl="1" indent="-342900" eaLnBrk="1" hangingPunct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endParaRPr lang="it-IT" altLang="it-IT" sz="2000">
              <a:solidFill>
                <a:srgbClr val="5F5F5F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endParaRPr lang="it-IT" altLang="it-IT" sz="2000" b="1">
              <a:solidFill>
                <a:srgbClr val="5F5F5F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2729956"/>
      </p:ext>
    </p:extLst>
  </p:cSld>
  <p:clrMapOvr>
    <a:masterClrMapping/>
  </p:clrMapOvr>
  <p:transition spd="med"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feld 2">
            <a:extLst>
              <a:ext uri="{FF2B5EF4-FFF2-40B4-BE49-F238E27FC236}">
                <a16:creationId xmlns:a16="http://schemas.microsoft.com/office/drawing/2014/main" id="{5977FEDF-F6B7-4186-A07C-1B12637C6A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208" y="1628800"/>
            <a:ext cx="12390536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de-DE" altLang="it-IT" sz="3000" b="1">
                <a:solidFill>
                  <a:srgbClr val="C00000"/>
                </a:solidFill>
                <a:latin typeface="+mj-lt"/>
                <a:cs typeface="Open Sans" panose="020B0606030504020204" pitchFamily="34" charset="0"/>
              </a:rPr>
              <a:t>Schülertransport - Trasporto </a:t>
            </a:r>
            <a:r>
              <a:rPr lang="de-DE" altLang="it-IT" sz="3000" b="1" err="1">
                <a:solidFill>
                  <a:srgbClr val="C00000"/>
                </a:solidFill>
                <a:latin typeface="+mj-lt"/>
                <a:cs typeface="Open Sans" panose="020B0606030504020204" pitchFamily="34" charset="0"/>
              </a:rPr>
              <a:t>scolastico</a:t>
            </a:r>
            <a:r>
              <a:rPr lang="de-DE" altLang="it-IT" sz="3000" b="1">
                <a:solidFill>
                  <a:srgbClr val="C00000"/>
                </a:solidFill>
                <a:latin typeface="+mj-lt"/>
                <a:cs typeface="Open Sans" panose="020B0606030504020204" pitchFamily="34" charset="0"/>
              </a:rPr>
              <a:t> – </a:t>
            </a:r>
            <a:r>
              <a:rPr lang="de-DE" altLang="it-IT" sz="3000" b="1" err="1">
                <a:solidFill>
                  <a:srgbClr val="C00000"/>
                </a:solidFill>
                <a:latin typeface="+mj-lt"/>
                <a:cs typeface="Open Sans" panose="020B0606030504020204" pitchFamily="34" charset="0"/>
              </a:rPr>
              <a:t>Trasport</a:t>
            </a:r>
            <a:r>
              <a:rPr lang="de-DE" altLang="it-IT" sz="3000" b="1">
                <a:solidFill>
                  <a:srgbClr val="C00000"/>
                </a:solidFill>
                <a:latin typeface="+mj-lt"/>
                <a:cs typeface="Open Sans" panose="020B0606030504020204" pitchFamily="34" charset="0"/>
              </a:rPr>
              <a:t> </a:t>
            </a:r>
            <a:r>
              <a:rPr lang="de-DE" altLang="it-IT" sz="3000" b="1" err="1">
                <a:solidFill>
                  <a:srgbClr val="C00000"/>
                </a:solidFill>
                <a:latin typeface="+mj-lt"/>
                <a:cs typeface="Open Sans" panose="020B0606030504020204" pitchFamily="34" charset="0"/>
              </a:rPr>
              <a:t>scolastich</a:t>
            </a:r>
            <a:r>
              <a:rPr lang="de-DE" altLang="it-IT" sz="3000" b="1">
                <a:solidFill>
                  <a:srgbClr val="C00000"/>
                </a:solidFill>
                <a:latin typeface="+mj-lt"/>
                <a:cs typeface="Open Sans" panose="020B0606030504020204" pitchFamily="34" charset="0"/>
              </a:rPr>
              <a:t> </a:t>
            </a:r>
          </a:p>
          <a:p>
            <a:pPr eaLnBrk="1" hangingPunct="1">
              <a:defRPr/>
            </a:pPr>
            <a:endParaRPr lang="de-DE" altLang="it-IT" sz="2000" b="1">
              <a:solidFill>
                <a:srgbClr val="C00000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D6FF12B3-E8E1-4051-B271-2D9C0CA885B4}"/>
              </a:ext>
            </a:extLst>
          </p:cNvPr>
          <p:cNvSpPr/>
          <p:nvPr/>
        </p:nvSpPr>
        <p:spPr>
          <a:xfrm>
            <a:off x="402208" y="1982158"/>
            <a:ext cx="110943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1" hangingPunct="1">
              <a:lnSpc>
                <a:spcPts val="2400"/>
              </a:lnSpc>
              <a:spcBef>
                <a:spcPct val="20000"/>
              </a:spcBef>
              <a:buClr>
                <a:srgbClr val="CC2C30"/>
              </a:buClr>
              <a:buSzPct val="50000"/>
              <a:buFont typeface="Wingdings" pitchFamily="2" charset="2"/>
              <a:buChar char="n"/>
              <a:defRPr/>
            </a:pPr>
            <a:endParaRPr lang="it-IT" sz="2000" kern="0">
              <a:solidFill>
                <a:srgbClr val="666D70"/>
              </a:solidFill>
              <a:latin typeface="+mn-lt"/>
            </a:endParaRPr>
          </a:p>
          <a:p>
            <a:pPr marL="342900" lvl="0" indent="-342900" eaLnBrk="1" hangingPunct="1">
              <a:lnSpc>
                <a:spcPts val="2400"/>
              </a:lnSpc>
              <a:spcBef>
                <a:spcPct val="20000"/>
              </a:spcBef>
              <a:buClr>
                <a:srgbClr val="CC2C30"/>
              </a:buClr>
              <a:buSzPct val="50000"/>
              <a:buFont typeface="Wingdings" pitchFamily="2" charset="2"/>
              <a:buChar char="n"/>
              <a:defRPr/>
            </a:pPr>
            <a:endParaRPr lang="it-IT" sz="2000" kern="0">
              <a:solidFill>
                <a:srgbClr val="666D70"/>
              </a:solidFill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091DA0-4D5D-40E8-9A54-722EAD39DE75}"/>
              </a:ext>
            </a:extLst>
          </p:cNvPr>
          <p:cNvSpPr txBox="1"/>
          <p:nvPr/>
        </p:nvSpPr>
        <p:spPr>
          <a:xfrm>
            <a:off x="698740" y="2740325"/>
            <a:ext cx="9917502" cy="36933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>
                <a:latin typeface="Arial"/>
                <a:cs typeface="Arial"/>
              </a:rPr>
              <a:t>Im </a:t>
            </a:r>
            <a:r>
              <a:rPr lang="en-US" sz="2000" err="1">
                <a:latin typeface="Arial"/>
                <a:cs typeface="Arial"/>
              </a:rPr>
              <a:t>Schuljahr</a:t>
            </a:r>
            <a:r>
              <a:rPr lang="en-US" sz="2000">
                <a:latin typeface="Arial"/>
                <a:cs typeface="Arial"/>
              </a:rPr>
              <a:t> 2020/21 </a:t>
            </a:r>
            <a:r>
              <a:rPr lang="en-US" sz="2000" err="1">
                <a:latin typeface="Arial"/>
                <a:cs typeface="Arial"/>
              </a:rPr>
              <a:t>wurden</a:t>
            </a:r>
            <a:r>
              <a:rPr lang="en-US" sz="2000">
                <a:latin typeface="Arial"/>
                <a:cs typeface="Arial"/>
              </a:rPr>
              <a:t> </a:t>
            </a:r>
            <a:r>
              <a:rPr lang="en-US" sz="2000" err="1">
                <a:latin typeface="Arial"/>
                <a:cs typeface="Arial"/>
              </a:rPr>
              <a:t>zirka</a:t>
            </a:r>
            <a:r>
              <a:rPr lang="en-US" sz="2000">
                <a:latin typeface="Arial"/>
                <a:cs typeface="Arial"/>
              </a:rPr>
              <a:t> 4.399 </a:t>
            </a:r>
            <a:r>
              <a:rPr lang="en-US" sz="2000" err="1">
                <a:latin typeface="Arial"/>
                <a:cs typeface="Arial"/>
              </a:rPr>
              <a:t>Schüler</a:t>
            </a:r>
            <a:r>
              <a:rPr lang="en-US" sz="2000">
                <a:latin typeface="Arial"/>
                <a:cs typeface="Arial"/>
              </a:rPr>
              <a:t> auf fast 400 </a:t>
            </a:r>
            <a:r>
              <a:rPr lang="en-US" sz="2000" err="1">
                <a:latin typeface="Arial"/>
                <a:cs typeface="Arial"/>
              </a:rPr>
              <a:t>Schülerverkehrsdiensten</a:t>
            </a:r>
            <a:r>
              <a:rPr lang="en-US" sz="2000">
                <a:latin typeface="Arial"/>
                <a:cs typeface="Arial"/>
              </a:rPr>
              <a:t> </a:t>
            </a:r>
            <a:r>
              <a:rPr lang="en-US" sz="2000" err="1">
                <a:latin typeface="Arial"/>
                <a:cs typeface="Arial"/>
              </a:rPr>
              <a:t>befördert</a:t>
            </a:r>
            <a:r>
              <a:rPr lang="en-US" sz="2000">
                <a:latin typeface="Arial"/>
                <a:cs typeface="Arial"/>
              </a:rPr>
              <a:t>.</a:t>
            </a:r>
            <a:endParaRPr lang="en-US" sz="2000"/>
          </a:p>
          <a:p>
            <a:endParaRPr lang="en-US" sz="2000">
              <a:latin typeface="Arial"/>
              <a:cs typeface="Arial"/>
            </a:endParaRPr>
          </a:p>
          <a:p>
            <a:r>
              <a:rPr lang="en-US" sz="2000">
                <a:latin typeface="Arial"/>
                <a:cs typeface="Arial"/>
              </a:rPr>
              <a:t>Um die </a:t>
            </a:r>
            <a:r>
              <a:rPr lang="en-US" sz="2000" err="1">
                <a:latin typeface="Arial"/>
                <a:cs typeface="Arial"/>
              </a:rPr>
              <a:t>Zusatzfahrten</a:t>
            </a:r>
            <a:r>
              <a:rPr lang="en-US" sz="2000">
                <a:latin typeface="Arial"/>
                <a:cs typeface="Arial"/>
              </a:rPr>
              <a:t> für </a:t>
            </a:r>
            <a:r>
              <a:rPr lang="en-US" sz="2000" err="1">
                <a:latin typeface="Arial"/>
                <a:cs typeface="Arial"/>
              </a:rPr>
              <a:t>Oberschüler</a:t>
            </a:r>
            <a:r>
              <a:rPr lang="en-US" sz="2000">
                <a:latin typeface="Arial"/>
                <a:cs typeface="Arial"/>
              </a:rPr>
              <a:t> </a:t>
            </a:r>
            <a:r>
              <a:rPr lang="en-US" sz="2000" err="1">
                <a:latin typeface="Arial"/>
                <a:cs typeface="Arial"/>
              </a:rPr>
              <a:t>im</a:t>
            </a:r>
            <a:r>
              <a:rPr lang="en-US" sz="2000">
                <a:latin typeface="Arial"/>
                <a:cs typeface="Arial"/>
              </a:rPr>
              <a:t> </a:t>
            </a:r>
            <a:r>
              <a:rPr lang="en-US" sz="2000" err="1">
                <a:latin typeface="Arial"/>
                <a:cs typeface="Arial"/>
              </a:rPr>
              <a:t>Schuljahr</a:t>
            </a:r>
            <a:r>
              <a:rPr lang="en-US" sz="2000">
                <a:latin typeface="Arial"/>
                <a:cs typeface="Arial"/>
              </a:rPr>
              <a:t> 2020/21 </a:t>
            </a:r>
            <a:r>
              <a:rPr lang="en-US" sz="2000" err="1">
                <a:latin typeface="Arial"/>
                <a:cs typeface="Arial"/>
              </a:rPr>
              <a:t>mit</a:t>
            </a:r>
            <a:r>
              <a:rPr lang="en-US" sz="2000">
                <a:latin typeface="Arial"/>
                <a:cs typeface="Arial"/>
              </a:rPr>
              <a:t> </a:t>
            </a:r>
            <a:r>
              <a:rPr lang="en-US" sz="2000" err="1">
                <a:latin typeface="Arial"/>
                <a:cs typeface="Arial"/>
              </a:rPr>
              <a:t>einem</a:t>
            </a:r>
            <a:r>
              <a:rPr lang="en-US" sz="2000">
                <a:latin typeface="Arial"/>
                <a:cs typeface="Arial"/>
              </a:rPr>
              <a:t> </a:t>
            </a:r>
            <a:r>
              <a:rPr lang="en-US" sz="2000" err="1">
                <a:latin typeface="Arial"/>
                <a:cs typeface="Arial"/>
              </a:rPr>
              <a:t>Befüllgrad</a:t>
            </a:r>
            <a:r>
              <a:rPr lang="en-US" sz="2000">
                <a:latin typeface="Arial"/>
                <a:cs typeface="Arial"/>
              </a:rPr>
              <a:t> von 50% </a:t>
            </a:r>
            <a:r>
              <a:rPr lang="en-US" sz="2000" err="1">
                <a:latin typeface="Arial"/>
                <a:cs typeface="Arial"/>
              </a:rPr>
              <a:t>sicherstellen</a:t>
            </a:r>
            <a:r>
              <a:rPr lang="en-US" sz="2000">
                <a:latin typeface="Arial"/>
                <a:cs typeface="Arial"/>
              </a:rPr>
              <a:t> </a:t>
            </a:r>
            <a:r>
              <a:rPr lang="en-US" sz="2000" err="1">
                <a:latin typeface="Arial"/>
                <a:cs typeface="Arial"/>
              </a:rPr>
              <a:t>zu</a:t>
            </a:r>
            <a:r>
              <a:rPr lang="en-US" sz="2000">
                <a:latin typeface="Arial"/>
                <a:cs typeface="Arial"/>
              </a:rPr>
              <a:t> </a:t>
            </a:r>
            <a:r>
              <a:rPr lang="en-US" sz="2000" err="1">
                <a:latin typeface="Arial"/>
                <a:cs typeface="Arial"/>
              </a:rPr>
              <a:t>können</a:t>
            </a:r>
            <a:r>
              <a:rPr lang="en-US" sz="2000">
                <a:latin typeface="Arial"/>
                <a:cs typeface="Arial"/>
              </a:rPr>
              <a:t>, </a:t>
            </a:r>
            <a:r>
              <a:rPr lang="en-US" sz="2000" err="1">
                <a:latin typeface="Arial"/>
                <a:cs typeface="Arial"/>
              </a:rPr>
              <a:t>wurden</a:t>
            </a:r>
            <a:r>
              <a:rPr lang="en-US" sz="2000">
                <a:latin typeface="Arial"/>
                <a:cs typeface="Arial"/>
              </a:rPr>
              <a:t> 78 </a:t>
            </a:r>
            <a:r>
              <a:rPr lang="en-US" sz="2000" err="1">
                <a:latin typeface="Arial"/>
                <a:cs typeface="Arial"/>
              </a:rPr>
              <a:t>zusätzliche</a:t>
            </a:r>
            <a:r>
              <a:rPr lang="en-US" sz="2000">
                <a:latin typeface="Arial"/>
                <a:cs typeface="Arial"/>
              </a:rPr>
              <a:t> </a:t>
            </a:r>
            <a:r>
              <a:rPr lang="en-US" sz="2000" err="1">
                <a:latin typeface="Arial"/>
                <a:cs typeface="Arial"/>
              </a:rPr>
              <a:t>Mietbusse</a:t>
            </a:r>
            <a:r>
              <a:rPr lang="en-US" sz="2000">
                <a:latin typeface="Arial"/>
                <a:cs typeface="Arial"/>
              </a:rPr>
              <a:t> auf </a:t>
            </a:r>
            <a:r>
              <a:rPr lang="en-US" sz="2000" err="1">
                <a:latin typeface="Arial"/>
                <a:cs typeface="Arial"/>
              </a:rPr>
              <a:t>Südtirols</a:t>
            </a:r>
            <a:r>
              <a:rPr lang="en-US" sz="2000">
                <a:latin typeface="Arial"/>
                <a:cs typeface="Arial"/>
              </a:rPr>
              <a:t> </a:t>
            </a:r>
            <a:r>
              <a:rPr lang="en-US" sz="2000" err="1">
                <a:latin typeface="Arial"/>
                <a:cs typeface="Arial"/>
              </a:rPr>
              <a:t>Straßen</a:t>
            </a:r>
            <a:r>
              <a:rPr lang="en-US" sz="2000">
                <a:latin typeface="Arial"/>
                <a:cs typeface="Arial"/>
              </a:rPr>
              <a:t> </a:t>
            </a:r>
            <a:r>
              <a:rPr lang="en-US" sz="2000" err="1">
                <a:latin typeface="Arial"/>
                <a:cs typeface="Arial"/>
              </a:rPr>
              <a:t>eingesetzt</a:t>
            </a:r>
            <a:r>
              <a:rPr lang="en-US" sz="2000">
                <a:latin typeface="Arial"/>
                <a:cs typeface="Arial"/>
              </a:rPr>
              <a:t>.</a:t>
            </a:r>
            <a:endParaRPr lang="en-US" sz="2000"/>
          </a:p>
          <a:p>
            <a:endParaRPr lang="en-US" sz="2000">
              <a:latin typeface="Arial"/>
              <a:cs typeface="Arial"/>
            </a:endParaRPr>
          </a:p>
          <a:p>
            <a:r>
              <a:rPr lang="en-US" sz="2000">
                <a:latin typeface="Arial"/>
                <a:cs typeface="Arial"/>
              </a:rPr>
              <a:t>Adaption der </a:t>
            </a:r>
            <a:r>
              <a:rPr lang="en-US" sz="2000" err="1">
                <a:latin typeface="Arial"/>
                <a:cs typeface="Arial"/>
              </a:rPr>
              <a:t>Schülerfahrten</a:t>
            </a:r>
            <a:r>
              <a:rPr lang="en-US" sz="2000">
                <a:latin typeface="Arial"/>
                <a:cs typeface="Arial"/>
              </a:rPr>
              <a:t> sei es auf den </a:t>
            </a:r>
            <a:r>
              <a:rPr lang="en-US" sz="2000" err="1">
                <a:latin typeface="Arial"/>
                <a:cs typeface="Arial"/>
              </a:rPr>
              <a:t>Befüllgrad</a:t>
            </a:r>
            <a:r>
              <a:rPr lang="en-US" sz="2000">
                <a:latin typeface="Arial"/>
                <a:cs typeface="Arial"/>
              </a:rPr>
              <a:t> der </a:t>
            </a:r>
            <a:r>
              <a:rPr lang="en-US" sz="2000" err="1">
                <a:latin typeface="Arial"/>
                <a:cs typeface="Arial"/>
              </a:rPr>
              <a:t>Busse</a:t>
            </a:r>
            <a:r>
              <a:rPr lang="en-US" sz="2000">
                <a:latin typeface="Arial"/>
                <a:cs typeface="Arial"/>
              </a:rPr>
              <a:t> </a:t>
            </a:r>
            <a:r>
              <a:rPr lang="en-US" sz="2000" err="1">
                <a:latin typeface="Arial"/>
                <a:cs typeface="Arial"/>
              </a:rPr>
              <a:t>als</a:t>
            </a:r>
            <a:r>
              <a:rPr lang="en-US" sz="2000">
                <a:latin typeface="Arial"/>
                <a:cs typeface="Arial"/>
              </a:rPr>
              <a:t> </a:t>
            </a:r>
            <a:r>
              <a:rPr lang="en-US" sz="2000" err="1">
                <a:latin typeface="Arial"/>
                <a:cs typeface="Arial"/>
              </a:rPr>
              <a:t>auch</a:t>
            </a:r>
            <a:r>
              <a:rPr lang="en-US" sz="2000">
                <a:latin typeface="Arial"/>
                <a:cs typeface="Arial"/>
              </a:rPr>
              <a:t> auf die </a:t>
            </a:r>
            <a:r>
              <a:rPr lang="en-US" sz="2000" err="1">
                <a:latin typeface="Arial"/>
                <a:cs typeface="Arial"/>
              </a:rPr>
              <a:t>Anzahl</a:t>
            </a:r>
            <a:r>
              <a:rPr lang="en-US" sz="2000">
                <a:latin typeface="Arial"/>
                <a:cs typeface="Arial"/>
              </a:rPr>
              <a:t> der </a:t>
            </a:r>
            <a:r>
              <a:rPr lang="en-US" sz="2000" err="1">
                <a:latin typeface="Arial"/>
                <a:cs typeface="Arial"/>
              </a:rPr>
              <a:t>Schüler</a:t>
            </a:r>
            <a:r>
              <a:rPr lang="en-US" sz="2000">
                <a:latin typeface="Arial"/>
                <a:cs typeface="Arial"/>
              </a:rPr>
              <a:t> </a:t>
            </a:r>
            <a:r>
              <a:rPr lang="en-US" sz="2000" err="1">
                <a:latin typeface="Arial"/>
                <a:cs typeface="Arial"/>
              </a:rPr>
              <a:t>im</a:t>
            </a:r>
            <a:r>
              <a:rPr lang="en-US" sz="2000">
                <a:latin typeface="Arial"/>
                <a:cs typeface="Arial"/>
              </a:rPr>
              <a:t> </a:t>
            </a:r>
            <a:r>
              <a:rPr lang="en-US" sz="2000" err="1">
                <a:latin typeface="Arial"/>
                <a:cs typeface="Arial"/>
              </a:rPr>
              <a:t>Präsenzunterricht</a:t>
            </a:r>
            <a:endParaRPr lang="en-US" sz="2000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227787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feld 2">
            <a:extLst>
              <a:ext uri="{FF2B5EF4-FFF2-40B4-BE49-F238E27FC236}">
                <a16:creationId xmlns:a16="http://schemas.microsoft.com/office/drawing/2014/main" id="{5977FEDF-F6B7-4186-A07C-1B12637C6A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352" y="1484784"/>
            <a:ext cx="10158288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de-DE" altLang="it-IT" sz="3200" b="1">
                <a:solidFill>
                  <a:srgbClr val="C00000"/>
                </a:solidFill>
                <a:cs typeface="Open Sans" panose="020B0606030504020204" pitchFamily="34" charset="0"/>
              </a:rPr>
              <a:t>Evaluation Schule unter Corona-Bedingungen</a:t>
            </a:r>
          </a:p>
          <a:p>
            <a:pPr eaLnBrk="1" hangingPunct="1">
              <a:defRPr/>
            </a:pPr>
            <a:endParaRPr lang="de-DE" altLang="it-IT" sz="2000" b="1">
              <a:solidFill>
                <a:srgbClr val="C00000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18" name="Tabelle 4">
            <a:extLst>
              <a:ext uri="{FF2B5EF4-FFF2-40B4-BE49-F238E27FC236}">
                <a16:creationId xmlns:a16="http://schemas.microsoft.com/office/drawing/2014/main" id="{1974B724-5AB9-4969-8745-F07C9D2B1F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9619527"/>
              </p:ext>
            </p:extLst>
          </p:nvPr>
        </p:nvGraphicFramePr>
        <p:xfrm>
          <a:off x="3891808" y="5860008"/>
          <a:ext cx="4868488" cy="7538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7122">
                  <a:extLst>
                    <a:ext uri="{9D8B030D-6E8A-4147-A177-3AD203B41FA5}">
                      <a16:colId xmlns:a16="http://schemas.microsoft.com/office/drawing/2014/main" val="690044998"/>
                    </a:ext>
                  </a:extLst>
                </a:gridCol>
                <a:gridCol w="1217122">
                  <a:extLst>
                    <a:ext uri="{9D8B030D-6E8A-4147-A177-3AD203B41FA5}">
                      <a16:colId xmlns:a16="http://schemas.microsoft.com/office/drawing/2014/main" val="324129014"/>
                    </a:ext>
                  </a:extLst>
                </a:gridCol>
                <a:gridCol w="1217122">
                  <a:extLst>
                    <a:ext uri="{9D8B030D-6E8A-4147-A177-3AD203B41FA5}">
                      <a16:colId xmlns:a16="http://schemas.microsoft.com/office/drawing/2014/main" val="2495389950"/>
                    </a:ext>
                  </a:extLst>
                </a:gridCol>
                <a:gridCol w="1217122">
                  <a:extLst>
                    <a:ext uri="{9D8B030D-6E8A-4147-A177-3AD203B41FA5}">
                      <a16:colId xmlns:a16="http://schemas.microsoft.com/office/drawing/2014/main" val="109547607"/>
                    </a:ext>
                  </a:extLst>
                </a:gridCol>
              </a:tblGrid>
              <a:tr h="753857">
                <a:tc>
                  <a:txBody>
                    <a:bodyPr/>
                    <a:lstStyle/>
                    <a:p>
                      <a:pPr algn="ctr"/>
                      <a:endParaRPr lang="de-DE" sz="1050" b="0" kern="12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de-DE" sz="1050" b="0" kern="12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de-DE" sz="1050" b="0" kern="12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trifft nicht zu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050" b="0" kern="12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de-DE" sz="1050" b="0" kern="12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de-DE" sz="1050" b="0" kern="12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trifft eher nicht zu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050" b="0" kern="12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de-DE" sz="1050" b="0" kern="12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de-DE" sz="1050" b="0" kern="12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trifft eher zu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050" b="0" kern="12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de-DE" sz="1050" b="0" kern="12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de-DE" sz="1050" b="0" kern="12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trifft zu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500839"/>
                  </a:ext>
                </a:extLst>
              </a:tr>
            </a:tbl>
          </a:graphicData>
        </a:graphic>
      </p:graphicFrame>
      <p:sp>
        <p:nvSpPr>
          <p:cNvPr id="20" name="Rechteck 19">
            <a:extLst>
              <a:ext uri="{FF2B5EF4-FFF2-40B4-BE49-F238E27FC236}">
                <a16:creationId xmlns:a16="http://schemas.microsoft.com/office/drawing/2014/main" id="{C5E11132-8999-42A3-91A1-16F42D4B80E1}"/>
              </a:ext>
            </a:extLst>
          </p:cNvPr>
          <p:cNvSpPr>
            <a:spLocks noChangeAspect="1"/>
          </p:cNvSpPr>
          <p:nvPr/>
        </p:nvSpPr>
        <p:spPr>
          <a:xfrm>
            <a:off x="4398104" y="6013542"/>
            <a:ext cx="154647" cy="144000"/>
          </a:xfrm>
          <a:prstGeom prst="rect">
            <a:avLst/>
          </a:prstGeom>
          <a:solidFill>
            <a:srgbClr val="009CBC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A7418A9C-86AC-4B00-95AE-EED8EB3DCEA6}"/>
              </a:ext>
            </a:extLst>
          </p:cNvPr>
          <p:cNvSpPr>
            <a:spLocks noChangeAspect="1"/>
          </p:cNvSpPr>
          <p:nvPr/>
        </p:nvSpPr>
        <p:spPr>
          <a:xfrm>
            <a:off x="5612852" y="6000232"/>
            <a:ext cx="154646" cy="144000"/>
          </a:xfrm>
          <a:prstGeom prst="rect">
            <a:avLst/>
          </a:prstGeom>
          <a:solidFill>
            <a:srgbClr val="009CBC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1CFBE774-A17B-4DBF-94A0-77093069C52B}"/>
              </a:ext>
            </a:extLst>
          </p:cNvPr>
          <p:cNvSpPr>
            <a:spLocks noChangeAspect="1"/>
          </p:cNvSpPr>
          <p:nvPr/>
        </p:nvSpPr>
        <p:spPr>
          <a:xfrm>
            <a:off x="6799978" y="6004336"/>
            <a:ext cx="132131" cy="123035"/>
          </a:xfrm>
          <a:prstGeom prst="rect">
            <a:avLst/>
          </a:prstGeom>
          <a:solidFill>
            <a:srgbClr val="009CBC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17078297-CD53-4519-80DE-EFB77EA4E0B2}"/>
              </a:ext>
            </a:extLst>
          </p:cNvPr>
          <p:cNvSpPr>
            <a:spLocks noChangeAspect="1"/>
          </p:cNvSpPr>
          <p:nvPr/>
        </p:nvSpPr>
        <p:spPr>
          <a:xfrm>
            <a:off x="8040216" y="6000232"/>
            <a:ext cx="154646" cy="144000"/>
          </a:xfrm>
          <a:prstGeom prst="rect">
            <a:avLst/>
          </a:prstGeom>
          <a:solidFill>
            <a:srgbClr val="009C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>
                <a:solidFill>
                  <a:schemeClr val="tx1"/>
                </a:solidFill>
              </a:rPr>
              <a:t>4</a:t>
            </a:r>
          </a:p>
        </p:txBody>
      </p:sp>
      <p:graphicFrame>
        <p:nvGraphicFramePr>
          <p:cNvPr id="16" name="Tabelle 15">
            <a:extLst>
              <a:ext uri="{FF2B5EF4-FFF2-40B4-BE49-F238E27FC236}">
                <a16:creationId xmlns:a16="http://schemas.microsoft.com/office/drawing/2014/main" id="{712E8732-F5F4-490E-A3A3-A994336501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0353194"/>
              </p:ext>
            </p:extLst>
          </p:nvPr>
        </p:nvGraphicFramePr>
        <p:xfrm>
          <a:off x="402208" y="2132856"/>
          <a:ext cx="10810623" cy="3943424"/>
        </p:xfrm>
        <a:graphic>
          <a:graphicData uri="http://schemas.openxmlformats.org/drawingml/2006/table">
            <a:tbl>
              <a:tblPr/>
              <a:tblGrid>
                <a:gridCol w="2279989">
                  <a:extLst>
                    <a:ext uri="{9D8B030D-6E8A-4147-A177-3AD203B41FA5}">
                      <a16:colId xmlns:a16="http://schemas.microsoft.com/office/drawing/2014/main" val="4052417273"/>
                    </a:ext>
                  </a:extLst>
                </a:gridCol>
                <a:gridCol w="5660380">
                  <a:extLst>
                    <a:ext uri="{9D8B030D-6E8A-4147-A177-3AD203B41FA5}">
                      <a16:colId xmlns:a16="http://schemas.microsoft.com/office/drawing/2014/main" val="3908053519"/>
                    </a:ext>
                  </a:extLst>
                </a:gridCol>
                <a:gridCol w="2870254">
                  <a:extLst>
                    <a:ext uri="{9D8B030D-6E8A-4147-A177-3AD203B41FA5}">
                      <a16:colId xmlns:a16="http://schemas.microsoft.com/office/drawing/2014/main" val="2717256938"/>
                    </a:ext>
                  </a:extLst>
                </a:gridCol>
              </a:tblGrid>
              <a:tr h="586107">
                <a:tc gridSpan="3">
                  <a:txBody>
                    <a:bodyPr/>
                    <a:lstStyle/>
                    <a:p>
                      <a:r>
                        <a:rPr lang="de-DE" sz="2600">
                          <a:solidFill>
                            <a:srgbClr val="000000"/>
                          </a:solidFill>
                          <a:latin typeface="+mn-lt"/>
                        </a:rPr>
                        <a:t>Präsenz- und Fernunterricht an der Oberschule sind gut organisiert</a:t>
                      </a:r>
                      <a:endParaRPr lang="de-DE" sz="2600">
                        <a:latin typeface="+mn-lt"/>
                      </a:endParaRP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754877791"/>
                  </a:ext>
                </a:extLst>
              </a:tr>
              <a:tr h="61411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Lehrpersonen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 = 197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51580783"/>
                  </a:ext>
                </a:extLst>
              </a:tr>
              <a:tr h="614117">
                <a:tc>
                  <a:txBody>
                    <a:bodyPr/>
                    <a:lstStyle/>
                    <a:p>
                      <a:endParaRPr lang="de-DE" sz="1800"/>
                    </a:p>
                    <a:p>
                      <a:r>
                        <a:rPr lang="de-DE" sz="1800"/>
                        <a:t>Schüler*innen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 = 919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36957162"/>
                  </a:ext>
                </a:extLst>
              </a:tr>
              <a:tr h="614117">
                <a:tc>
                  <a:txBody>
                    <a:bodyPr/>
                    <a:lstStyle/>
                    <a:p>
                      <a:r>
                        <a:rPr lang="de-DE"/>
                        <a:t> </a:t>
                      </a:r>
                    </a:p>
                    <a:p>
                      <a:endParaRPr lang="de-DE"/>
                    </a:p>
                    <a:p>
                      <a:r>
                        <a:rPr lang="de-DE"/>
                        <a:t>Eltern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 = 931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95581864"/>
                  </a:ext>
                </a:extLst>
              </a:tr>
              <a:tr h="1083156">
                <a:tc>
                  <a:txBody>
                    <a:bodyPr/>
                    <a:lstStyle/>
                    <a:p>
                      <a:endParaRPr lang="de-DE"/>
                    </a:p>
                    <a:p>
                      <a:endParaRPr lang="de-DE"/>
                    </a:p>
                    <a:p>
                      <a:endParaRPr lang="de-DE"/>
                    </a:p>
                    <a:p>
                      <a:endParaRPr lang="de-DE"/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e-DE" sz="1800"/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48091383"/>
                  </a:ext>
                </a:extLst>
              </a:tr>
            </a:tbl>
          </a:graphicData>
        </a:graphic>
      </p:graphicFrame>
      <p:pic>
        <p:nvPicPr>
          <p:cNvPr id="15" name="Grafik 14">
            <a:extLst>
              <a:ext uri="{FF2B5EF4-FFF2-40B4-BE49-F238E27FC236}">
                <a16:creationId xmlns:a16="http://schemas.microsoft.com/office/drawing/2014/main" id="{BF8A7D48-177B-431D-8431-61140D8DC0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3732" y="2781204"/>
            <a:ext cx="4072481" cy="579170"/>
          </a:xfrm>
          <a:prstGeom prst="rect">
            <a:avLst/>
          </a:prstGeom>
        </p:spPr>
      </p:pic>
      <p:sp>
        <p:nvSpPr>
          <p:cNvPr id="25" name="Geschweifte Klammer rechts 24">
            <a:extLst>
              <a:ext uri="{FF2B5EF4-FFF2-40B4-BE49-F238E27FC236}">
                <a16:creationId xmlns:a16="http://schemas.microsoft.com/office/drawing/2014/main" id="{2E2B4B08-BA14-48A1-A3C9-3278254D8447}"/>
              </a:ext>
            </a:extLst>
          </p:cNvPr>
          <p:cNvSpPr/>
          <p:nvPr/>
        </p:nvSpPr>
        <p:spPr>
          <a:xfrm rot="5400000">
            <a:off x="6534977" y="1436830"/>
            <a:ext cx="169840" cy="3589002"/>
          </a:xfrm>
          <a:prstGeom prst="rightBrac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E34C8E1D-3CB3-46EC-962B-5030B2B610F1}"/>
              </a:ext>
            </a:extLst>
          </p:cNvPr>
          <p:cNvSpPr txBox="1"/>
          <p:nvPr/>
        </p:nvSpPr>
        <p:spPr>
          <a:xfrm>
            <a:off x="6458897" y="3306017"/>
            <a:ext cx="4539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>
                <a:solidFill>
                  <a:schemeClr val="accent5">
                    <a:lumMod val="75000"/>
                  </a:schemeClr>
                </a:solidFill>
              </a:rPr>
              <a:t>95%</a:t>
            </a:r>
          </a:p>
        </p:txBody>
      </p:sp>
      <p:pic>
        <p:nvPicPr>
          <p:cNvPr id="27" name="Grafik 26">
            <a:extLst>
              <a:ext uri="{FF2B5EF4-FFF2-40B4-BE49-F238E27FC236}">
                <a16:creationId xmlns:a16="http://schemas.microsoft.com/office/drawing/2014/main" id="{2A133B38-630C-4BC8-A326-0EDE4B59E7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4980" y="3596556"/>
            <a:ext cx="4066384" cy="579170"/>
          </a:xfrm>
          <a:prstGeom prst="rect">
            <a:avLst/>
          </a:prstGeom>
        </p:spPr>
      </p:pic>
      <p:sp>
        <p:nvSpPr>
          <p:cNvPr id="28" name="Geschweifte Klammer rechts 27">
            <a:extLst>
              <a:ext uri="{FF2B5EF4-FFF2-40B4-BE49-F238E27FC236}">
                <a16:creationId xmlns:a16="http://schemas.microsoft.com/office/drawing/2014/main" id="{E5985AEB-5FD4-4D99-A399-5652F638AC3C}"/>
              </a:ext>
            </a:extLst>
          </p:cNvPr>
          <p:cNvSpPr/>
          <p:nvPr/>
        </p:nvSpPr>
        <p:spPr>
          <a:xfrm rot="5400000">
            <a:off x="7113442" y="2748358"/>
            <a:ext cx="157332" cy="2589725"/>
          </a:xfrm>
          <a:prstGeom prst="rightBrac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9E66CE25-CF29-4515-AD29-86022E136A84}"/>
              </a:ext>
            </a:extLst>
          </p:cNvPr>
          <p:cNvSpPr txBox="1"/>
          <p:nvPr/>
        </p:nvSpPr>
        <p:spPr>
          <a:xfrm>
            <a:off x="7081872" y="4111539"/>
            <a:ext cx="4539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>
                <a:solidFill>
                  <a:schemeClr val="accent5">
                    <a:lumMod val="75000"/>
                  </a:schemeClr>
                </a:solidFill>
              </a:rPr>
              <a:t>68%</a:t>
            </a:r>
          </a:p>
        </p:txBody>
      </p:sp>
      <p:pic>
        <p:nvPicPr>
          <p:cNvPr id="30" name="Grafik 29">
            <a:extLst>
              <a:ext uri="{FF2B5EF4-FFF2-40B4-BE49-F238E27FC236}">
                <a16:creationId xmlns:a16="http://schemas.microsoft.com/office/drawing/2014/main" id="{2C60D364-B22C-4ED3-BFBD-3E52A58ACD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6294" y="4383615"/>
            <a:ext cx="4072481" cy="579170"/>
          </a:xfrm>
          <a:prstGeom prst="rect">
            <a:avLst/>
          </a:prstGeom>
        </p:spPr>
      </p:pic>
      <p:sp>
        <p:nvSpPr>
          <p:cNvPr id="31" name="Geschweifte Klammer rechts 30">
            <a:extLst>
              <a:ext uri="{FF2B5EF4-FFF2-40B4-BE49-F238E27FC236}">
                <a16:creationId xmlns:a16="http://schemas.microsoft.com/office/drawing/2014/main" id="{8CA76D9B-736C-4AC6-A3CF-03E0DF35D782}"/>
              </a:ext>
            </a:extLst>
          </p:cNvPr>
          <p:cNvSpPr/>
          <p:nvPr/>
        </p:nvSpPr>
        <p:spPr>
          <a:xfrm rot="5400000">
            <a:off x="6818519" y="3212280"/>
            <a:ext cx="169840" cy="3204772"/>
          </a:xfrm>
          <a:prstGeom prst="rightBrac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92596F5F-3981-4000-81A0-1793517E2787}"/>
              </a:ext>
            </a:extLst>
          </p:cNvPr>
          <p:cNvSpPr txBox="1"/>
          <p:nvPr/>
        </p:nvSpPr>
        <p:spPr>
          <a:xfrm>
            <a:off x="6714163" y="4852448"/>
            <a:ext cx="4539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>
                <a:solidFill>
                  <a:schemeClr val="accent5">
                    <a:lumMod val="75000"/>
                  </a:schemeClr>
                </a:solidFill>
              </a:rPr>
              <a:t>85%</a:t>
            </a:r>
          </a:p>
        </p:txBody>
      </p:sp>
    </p:spTree>
    <p:extLst>
      <p:ext uri="{BB962C8B-B14F-4D97-AF65-F5344CB8AC3E}">
        <p14:creationId xmlns:p14="http://schemas.microsoft.com/office/powerpoint/2010/main" val="4074645892"/>
      </p:ext>
    </p:extLst>
  </p:cSld>
  <p:clrMapOvr>
    <a:masterClrMapping/>
  </p:clrMapOvr>
  <p:transition spd="med">
    <p:fad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ubtitle 2">
            <a:extLst>
              <a:ext uri="{FF2B5EF4-FFF2-40B4-BE49-F238E27FC236}">
                <a16:creationId xmlns:a16="http://schemas.microsoft.com/office/drawing/2014/main" id="{18BDFFCA-9324-4A62-8AF8-0DEB0EB41C9E}"/>
              </a:ext>
            </a:extLst>
          </p:cNvPr>
          <p:cNvSpPr>
            <a:spLocks/>
          </p:cNvSpPr>
          <p:nvPr/>
        </p:nvSpPr>
        <p:spPr bwMode="auto">
          <a:xfrm>
            <a:off x="1919288" y="5876925"/>
            <a:ext cx="4465637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it-IT"/>
          </a:p>
        </p:txBody>
      </p:sp>
      <p:sp>
        <p:nvSpPr>
          <p:cNvPr id="9219" name="Titel 1">
            <a:extLst>
              <a:ext uri="{FF2B5EF4-FFF2-40B4-BE49-F238E27FC236}">
                <a16:creationId xmlns:a16="http://schemas.microsoft.com/office/drawing/2014/main" id="{0232D6D5-C75F-436F-A76E-DE1F7FC2AC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32596" y="4931920"/>
            <a:ext cx="5402262" cy="1063513"/>
          </a:xfrm>
        </p:spPr>
        <p:txBody>
          <a:bodyPr/>
          <a:lstStyle/>
          <a:p>
            <a:pPr>
              <a:lnSpc>
                <a:spcPts val="1500"/>
              </a:lnSpc>
            </a:pPr>
            <a:r>
              <a:rPr lang="de-DE" altLang="de-DE" sz="2000">
                <a:solidFill>
                  <a:srgbClr val="CD0E16"/>
                </a:solidFill>
                <a:latin typeface="+mn-lt"/>
                <a:ea typeface="Open Sans"/>
                <a:cs typeface="Open Sans"/>
              </a:rPr>
              <a:t>Danke für Ihre Aufmerksamkeit.</a:t>
            </a:r>
            <a:br>
              <a:rPr lang="de-DE" altLang="de-DE" sz="2000">
                <a:latin typeface="+mn-lt"/>
              </a:rPr>
            </a:br>
            <a:br>
              <a:rPr lang="de-DE" altLang="de-DE" sz="2000">
                <a:latin typeface="+mn-lt"/>
                <a:ea typeface="Open Sans"/>
                <a:cs typeface="Open Sans"/>
              </a:rPr>
            </a:br>
            <a:r>
              <a:rPr lang="de-DE" altLang="de-DE" sz="2000">
                <a:solidFill>
                  <a:srgbClr val="CD0E16"/>
                </a:solidFill>
                <a:latin typeface="+mn-lt"/>
                <a:ea typeface="Open Sans"/>
                <a:cs typeface="Open Sans"/>
              </a:rPr>
              <a:t>Grazie per la Sua </a:t>
            </a:r>
            <a:r>
              <a:rPr lang="de-DE" altLang="de-DE" sz="2000" err="1">
                <a:solidFill>
                  <a:srgbClr val="CD0E16"/>
                </a:solidFill>
                <a:latin typeface="+mn-lt"/>
                <a:ea typeface="Open Sans"/>
                <a:cs typeface="Open Sans"/>
              </a:rPr>
              <a:t>attenzione</a:t>
            </a:r>
            <a:r>
              <a:rPr lang="de-DE" altLang="de-DE" sz="2000">
                <a:solidFill>
                  <a:srgbClr val="CD0E16"/>
                </a:solidFill>
                <a:latin typeface="+mn-lt"/>
                <a:ea typeface="Open Sans"/>
                <a:cs typeface="Open Sans"/>
              </a:rPr>
              <a:t>.</a:t>
            </a:r>
            <a:br>
              <a:rPr lang="de-DE" altLang="de-DE" sz="2000">
                <a:latin typeface="+mn-lt"/>
              </a:rPr>
            </a:br>
            <a:br>
              <a:rPr lang="de-DE" altLang="de-DE" sz="2000">
                <a:latin typeface="+mn-lt"/>
                <a:ea typeface="Open Sans"/>
                <a:cs typeface="Open Sans"/>
              </a:rPr>
            </a:br>
            <a:r>
              <a:rPr lang="de-DE" altLang="de-DE" sz="2000" err="1">
                <a:solidFill>
                  <a:srgbClr val="CD0E16"/>
                </a:solidFill>
                <a:latin typeface="+mn-lt"/>
                <a:ea typeface="Open Sans"/>
                <a:cs typeface="Open Sans"/>
              </a:rPr>
              <a:t>Dilan</a:t>
            </a:r>
            <a:r>
              <a:rPr lang="de-DE" altLang="de-DE" sz="2000">
                <a:solidFill>
                  <a:srgbClr val="CD0E16"/>
                </a:solidFill>
                <a:latin typeface="+mn-lt"/>
                <a:ea typeface="Open Sans"/>
                <a:cs typeface="Open Sans"/>
              </a:rPr>
              <a:t> </a:t>
            </a:r>
            <a:r>
              <a:rPr lang="de-DE" altLang="de-DE" sz="2000" err="1">
                <a:solidFill>
                  <a:srgbClr val="CD0E16"/>
                </a:solidFill>
                <a:latin typeface="+mn-lt"/>
                <a:ea typeface="Open Sans"/>
                <a:cs typeface="Open Sans"/>
              </a:rPr>
              <a:t>por</a:t>
            </a:r>
            <a:r>
              <a:rPr lang="de-DE" altLang="de-DE" sz="2000">
                <a:solidFill>
                  <a:srgbClr val="CD0E16"/>
                </a:solidFill>
                <a:latin typeface="+mn-lt"/>
                <a:ea typeface="Open Sans"/>
                <a:cs typeface="Open Sans"/>
              </a:rPr>
              <a:t> </a:t>
            </a:r>
            <a:r>
              <a:rPr lang="de-DE" altLang="de-DE" sz="2000" err="1">
                <a:solidFill>
                  <a:srgbClr val="CD0E16"/>
                </a:solidFill>
                <a:latin typeface="+mn-lt"/>
                <a:ea typeface="Open Sans"/>
                <a:cs typeface="Open Sans"/>
              </a:rPr>
              <a:t>Osta</a:t>
            </a:r>
            <a:r>
              <a:rPr lang="de-DE" altLang="de-DE" sz="2000">
                <a:solidFill>
                  <a:srgbClr val="CD0E16"/>
                </a:solidFill>
                <a:latin typeface="+mn-lt"/>
                <a:ea typeface="Open Sans"/>
                <a:cs typeface="Open Sans"/>
              </a:rPr>
              <a:t> </a:t>
            </a:r>
            <a:r>
              <a:rPr lang="de-DE" altLang="de-DE" sz="2000" err="1">
                <a:solidFill>
                  <a:srgbClr val="CD0E16"/>
                </a:solidFill>
                <a:latin typeface="+mn-lt"/>
                <a:ea typeface="Open Sans"/>
                <a:cs typeface="Open Sans"/>
              </a:rPr>
              <a:t>atenziun</a:t>
            </a:r>
            <a:r>
              <a:rPr lang="de-DE" altLang="de-DE" sz="2000">
                <a:solidFill>
                  <a:srgbClr val="CD0E16"/>
                </a:solidFill>
                <a:latin typeface="+mn-lt"/>
                <a:ea typeface="Open Sans"/>
                <a:cs typeface="Open Sans"/>
              </a:rPr>
              <a:t>.</a:t>
            </a:r>
            <a:br>
              <a:rPr lang="de-DE" altLang="de-DE" sz="2000">
                <a:solidFill>
                  <a:srgbClr val="CD0E16"/>
                </a:solidFill>
                <a:latin typeface="+mn-lt"/>
                <a:ea typeface="Open Sans"/>
                <a:cs typeface="Open Sans"/>
              </a:rPr>
            </a:br>
            <a:endParaRPr lang="de-DE" altLang="de-DE" sz="2000">
              <a:solidFill>
                <a:srgbClr val="CD0E16"/>
              </a:solidFill>
              <a:latin typeface="+mn-lt"/>
              <a:ea typeface="Open Sans"/>
              <a:cs typeface="Open Sans"/>
            </a:endParaRPr>
          </a:p>
        </p:txBody>
      </p:sp>
      <p:sp>
        <p:nvSpPr>
          <p:cNvPr id="9220" name="Textplatzhalter 2">
            <a:extLst>
              <a:ext uri="{FF2B5EF4-FFF2-40B4-BE49-F238E27FC236}">
                <a16:creationId xmlns:a16="http://schemas.microsoft.com/office/drawing/2014/main" id="{D699064D-EAB0-4C91-BFA1-D3F410C1F6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auto">
          <a:xfrm>
            <a:off x="4813300" y="6075202"/>
            <a:ext cx="2591438" cy="431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de-DE" altLang="de-DE" sz="16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12.07.2021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feld 2">
            <a:extLst>
              <a:ext uri="{FF2B5EF4-FFF2-40B4-BE49-F238E27FC236}">
                <a16:creationId xmlns:a16="http://schemas.microsoft.com/office/drawing/2014/main" id="{5977FEDF-F6B7-4186-A07C-1B12637C6A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352" y="1484784"/>
            <a:ext cx="10158288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de-DE" altLang="it-IT" sz="3200" b="1">
                <a:solidFill>
                  <a:srgbClr val="C00000"/>
                </a:solidFill>
                <a:cs typeface="Open Sans" panose="020B0606030504020204" pitchFamily="34" charset="0"/>
              </a:rPr>
              <a:t>Evaluation Schule unter Corona-Bedingungen</a:t>
            </a:r>
          </a:p>
          <a:p>
            <a:pPr eaLnBrk="1" hangingPunct="1">
              <a:defRPr/>
            </a:pPr>
            <a:endParaRPr lang="de-DE" altLang="it-IT" sz="2000" b="1">
              <a:solidFill>
                <a:srgbClr val="C00000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18" name="Tabelle 4">
            <a:extLst>
              <a:ext uri="{FF2B5EF4-FFF2-40B4-BE49-F238E27FC236}">
                <a16:creationId xmlns:a16="http://schemas.microsoft.com/office/drawing/2014/main" id="{1974B724-5AB9-4969-8745-F07C9D2B1F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662066"/>
              </p:ext>
            </p:extLst>
          </p:nvPr>
        </p:nvGraphicFramePr>
        <p:xfrm>
          <a:off x="3819800" y="5860008"/>
          <a:ext cx="4868488" cy="7538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7122">
                  <a:extLst>
                    <a:ext uri="{9D8B030D-6E8A-4147-A177-3AD203B41FA5}">
                      <a16:colId xmlns:a16="http://schemas.microsoft.com/office/drawing/2014/main" val="690044998"/>
                    </a:ext>
                  </a:extLst>
                </a:gridCol>
                <a:gridCol w="1217122">
                  <a:extLst>
                    <a:ext uri="{9D8B030D-6E8A-4147-A177-3AD203B41FA5}">
                      <a16:colId xmlns:a16="http://schemas.microsoft.com/office/drawing/2014/main" val="324129014"/>
                    </a:ext>
                  </a:extLst>
                </a:gridCol>
                <a:gridCol w="1217122">
                  <a:extLst>
                    <a:ext uri="{9D8B030D-6E8A-4147-A177-3AD203B41FA5}">
                      <a16:colId xmlns:a16="http://schemas.microsoft.com/office/drawing/2014/main" val="2495389950"/>
                    </a:ext>
                  </a:extLst>
                </a:gridCol>
                <a:gridCol w="1217122">
                  <a:extLst>
                    <a:ext uri="{9D8B030D-6E8A-4147-A177-3AD203B41FA5}">
                      <a16:colId xmlns:a16="http://schemas.microsoft.com/office/drawing/2014/main" val="109547607"/>
                    </a:ext>
                  </a:extLst>
                </a:gridCol>
              </a:tblGrid>
              <a:tr h="753857">
                <a:tc>
                  <a:txBody>
                    <a:bodyPr/>
                    <a:lstStyle/>
                    <a:p>
                      <a:pPr algn="ctr"/>
                      <a:endParaRPr lang="de-DE" sz="1050" b="0" kern="12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de-DE" sz="1050" b="0" kern="12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de-DE" sz="1050" b="0" kern="12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trifft nicht zu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050" b="0" kern="12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de-DE" sz="1050" b="0" kern="12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de-DE" sz="1050" b="0" kern="12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trifft eher nicht zu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050" b="0" kern="12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de-DE" sz="1050" b="0" kern="12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de-DE" sz="1050" b="0" kern="12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trifft eher zu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050" b="0" kern="12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de-DE" sz="1050" b="0" kern="12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de-DE" sz="1050" b="0" kern="12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trifft zu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500839"/>
                  </a:ext>
                </a:extLst>
              </a:tr>
            </a:tbl>
          </a:graphicData>
        </a:graphic>
      </p:graphicFrame>
      <p:sp>
        <p:nvSpPr>
          <p:cNvPr id="20" name="Rechteck 19">
            <a:extLst>
              <a:ext uri="{FF2B5EF4-FFF2-40B4-BE49-F238E27FC236}">
                <a16:creationId xmlns:a16="http://schemas.microsoft.com/office/drawing/2014/main" id="{C5E11132-8999-42A3-91A1-16F42D4B80E1}"/>
              </a:ext>
            </a:extLst>
          </p:cNvPr>
          <p:cNvSpPr>
            <a:spLocks noChangeAspect="1"/>
          </p:cNvSpPr>
          <p:nvPr/>
        </p:nvSpPr>
        <p:spPr>
          <a:xfrm>
            <a:off x="4275517" y="5996889"/>
            <a:ext cx="154647" cy="144000"/>
          </a:xfrm>
          <a:prstGeom prst="rect">
            <a:avLst/>
          </a:prstGeom>
          <a:solidFill>
            <a:srgbClr val="009CBC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A7418A9C-86AC-4B00-95AE-EED8EB3DCEA6}"/>
              </a:ext>
            </a:extLst>
          </p:cNvPr>
          <p:cNvSpPr>
            <a:spLocks noChangeAspect="1"/>
          </p:cNvSpPr>
          <p:nvPr/>
        </p:nvSpPr>
        <p:spPr>
          <a:xfrm>
            <a:off x="5453254" y="5999733"/>
            <a:ext cx="154646" cy="144000"/>
          </a:xfrm>
          <a:prstGeom prst="rect">
            <a:avLst/>
          </a:prstGeom>
          <a:solidFill>
            <a:srgbClr val="009CBC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1CFBE774-A17B-4DBF-94A0-77093069C52B}"/>
              </a:ext>
            </a:extLst>
          </p:cNvPr>
          <p:cNvSpPr>
            <a:spLocks noChangeAspect="1"/>
          </p:cNvSpPr>
          <p:nvPr/>
        </p:nvSpPr>
        <p:spPr>
          <a:xfrm>
            <a:off x="6744072" y="5996889"/>
            <a:ext cx="132131" cy="123035"/>
          </a:xfrm>
          <a:prstGeom prst="rect">
            <a:avLst/>
          </a:prstGeom>
          <a:solidFill>
            <a:srgbClr val="009CBC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17078297-CD53-4519-80DE-EFB77EA4E0B2}"/>
              </a:ext>
            </a:extLst>
          </p:cNvPr>
          <p:cNvSpPr>
            <a:spLocks noChangeAspect="1"/>
          </p:cNvSpPr>
          <p:nvPr/>
        </p:nvSpPr>
        <p:spPr>
          <a:xfrm>
            <a:off x="7936745" y="5975924"/>
            <a:ext cx="154646" cy="144000"/>
          </a:xfrm>
          <a:prstGeom prst="rect">
            <a:avLst/>
          </a:prstGeom>
          <a:solidFill>
            <a:srgbClr val="009C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>
                <a:solidFill>
                  <a:schemeClr val="tx1"/>
                </a:solidFill>
              </a:rPr>
              <a:t>4</a:t>
            </a:r>
          </a:p>
        </p:txBody>
      </p:sp>
      <p:graphicFrame>
        <p:nvGraphicFramePr>
          <p:cNvPr id="13" name="Tabelle 12">
            <a:extLst>
              <a:ext uri="{FF2B5EF4-FFF2-40B4-BE49-F238E27FC236}">
                <a16:creationId xmlns:a16="http://schemas.microsoft.com/office/drawing/2014/main" id="{8D96ED07-6831-40FF-8FF6-89553B937E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6398003"/>
              </p:ext>
            </p:extLst>
          </p:nvPr>
        </p:nvGraphicFramePr>
        <p:xfrm>
          <a:off x="411480" y="2103386"/>
          <a:ext cx="9788976" cy="4150636"/>
        </p:xfrm>
        <a:graphic>
          <a:graphicData uri="http://schemas.openxmlformats.org/drawingml/2006/table">
            <a:tbl>
              <a:tblPr/>
              <a:tblGrid>
                <a:gridCol w="2064521">
                  <a:extLst>
                    <a:ext uri="{9D8B030D-6E8A-4147-A177-3AD203B41FA5}">
                      <a16:colId xmlns:a16="http://schemas.microsoft.com/office/drawing/2014/main" val="4052417273"/>
                    </a:ext>
                  </a:extLst>
                </a:gridCol>
                <a:gridCol w="5125453">
                  <a:extLst>
                    <a:ext uri="{9D8B030D-6E8A-4147-A177-3AD203B41FA5}">
                      <a16:colId xmlns:a16="http://schemas.microsoft.com/office/drawing/2014/main" val="3908053519"/>
                    </a:ext>
                  </a:extLst>
                </a:gridCol>
                <a:gridCol w="2599002">
                  <a:extLst>
                    <a:ext uri="{9D8B030D-6E8A-4147-A177-3AD203B41FA5}">
                      <a16:colId xmlns:a16="http://schemas.microsoft.com/office/drawing/2014/main" val="2717256938"/>
                    </a:ext>
                  </a:extLst>
                </a:gridCol>
              </a:tblGrid>
              <a:tr h="520277">
                <a:tc gridSpan="3">
                  <a:txBody>
                    <a:bodyPr/>
                    <a:lstStyle/>
                    <a:p>
                      <a:r>
                        <a:rPr lang="de-DE" sz="2600">
                          <a:solidFill>
                            <a:srgbClr val="000000"/>
                          </a:solidFill>
                          <a:latin typeface="+mn-lt"/>
                        </a:rPr>
                        <a:t>Präsenz- und Fernunterricht an den Fach- und Berufsschulen sind gut organisiert</a:t>
                      </a:r>
                      <a:endParaRPr lang="de-DE" sz="2600">
                        <a:latin typeface="+mn-lt"/>
                      </a:endParaRP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754877791"/>
                  </a:ext>
                </a:extLst>
              </a:tr>
              <a:tr h="51865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Lehrpersonen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 = 181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51580783"/>
                  </a:ext>
                </a:extLst>
              </a:tr>
              <a:tr h="518659">
                <a:tc>
                  <a:txBody>
                    <a:bodyPr/>
                    <a:lstStyle/>
                    <a:p>
                      <a:endParaRPr lang="de-DE" sz="1800"/>
                    </a:p>
                    <a:p>
                      <a:r>
                        <a:rPr lang="de-DE" sz="1800"/>
                        <a:t>Schüler*innen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 = 545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36957162"/>
                  </a:ext>
                </a:extLst>
              </a:tr>
              <a:tr h="518659">
                <a:tc>
                  <a:txBody>
                    <a:bodyPr/>
                    <a:lstStyle/>
                    <a:p>
                      <a:r>
                        <a:rPr lang="de-DE"/>
                        <a:t> </a:t>
                      </a:r>
                    </a:p>
                    <a:p>
                      <a:endParaRPr lang="de-DE"/>
                    </a:p>
                    <a:p>
                      <a:r>
                        <a:rPr lang="de-DE"/>
                        <a:t>Eltern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 = 869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95581864"/>
                  </a:ext>
                </a:extLst>
              </a:tr>
              <a:tr h="1193577">
                <a:tc>
                  <a:txBody>
                    <a:bodyPr/>
                    <a:lstStyle/>
                    <a:p>
                      <a:endParaRPr lang="de-DE"/>
                    </a:p>
                    <a:p>
                      <a:endParaRPr lang="de-DE"/>
                    </a:p>
                    <a:p>
                      <a:endParaRPr lang="de-DE"/>
                    </a:p>
                    <a:p>
                      <a:endParaRPr lang="de-DE"/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e-DE" sz="1800"/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48091383"/>
                  </a:ext>
                </a:extLst>
              </a:tr>
            </a:tbl>
          </a:graphicData>
        </a:graphic>
      </p:graphicFrame>
      <p:pic>
        <p:nvPicPr>
          <p:cNvPr id="12" name="Grafik 11">
            <a:extLst>
              <a:ext uri="{FF2B5EF4-FFF2-40B4-BE49-F238E27FC236}">
                <a16:creationId xmlns:a16="http://schemas.microsoft.com/office/drawing/2014/main" id="{20C8CB60-78AB-495B-9114-2880628077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6916" y="2988596"/>
            <a:ext cx="4072481" cy="573074"/>
          </a:xfrm>
          <a:prstGeom prst="rect">
            <a:avLst/>
          </a:prstGeom>
        </p:spPr>
      </p:pic>
      <p:sp>
        <p:nvSpPr>
          <p:cNvPr id="16" name="Geschweifte Klammer rechts 15">
            <a:extLst>
              <a:ext uri="{FF2B5EF4-FFF2-40B4-BE49-F238E27FC236}">
                <a16:creationId xmlns:a16="http://schemas.microsoft.com/office/drawing/2014/main" id="{2CE4392E-1EDB-4080-9D57-762D892CB3FD}"/>
              </a:ext>
            </a:extLst>
          </p:cNvPr>
          <p:cNvSpPr/>
          <p:nvPr/>
        </p:nvSpPr>
        <p:spPr>
          <a:xfrm rot="5400000">
            <a:off x="6470135" y="1778093"/>
            <a:ext cx="169840" cy="3283549"/>
          </a:xfrm>
          <a:prstGeom prst="rightBrac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AC6E6A6D-2811-4451-9CF8-7834A7F3936B}"/>
              </a:ext>
            </a:extLst>
          </p:cNvPr>
          <p:cNvSpPr txBox="1"/>
          <p:nvPr/>
        </p:nvSpPr>
        <p:spPr>
          <a:xfrm>
            <a:off x="6389718" y="3447556"/>
            <a:ext cx="4539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>
                <a:solidFill>
                  <a:schemeClr val="accent5">
                    <a:lumMod val="75000"/>
                  </a:schemeClr>
                </a:solidFill>
              </a:rPr>
              <a:t>88%</a:t>
            </a: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3675A07D-74F7-422B-93BA-0B68E82CF0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2758" y="3756803"/>
            <a:ext cx="4066384" cy="573074"/>
          </a:xfrm>
          <a:prstGeom prst="rect">
            <a:avLst/>
          </a:prstGeom>
        </p:spPr>
      </p:pic>
      <p:sp>
        <p:nvSpPr>
          <p:cNvPr id="24" name="Textfeld 23">
            <a:extLst>
              <a:ext uri="{FF2B5EF4-FFF2-40B4-BE49-F238E27FC236}">
                <a16:creationId xmlns:a16="http://schemas.microsoft.com/office/drawing/2014/main" id="{8353510D-B144-434C-9586-022C68135FDF}"/>
              </a:ext>
            </a:extLst>
          </p:cNvPr>
          <p:cNvSpPr txBox="1"/>
          <p:nvPr/>
        </p:nvSpPr>
        <p:spPr>
          <a:xfrm>
            <a:off x="6687155" y="4226182"/>
            <a:ext cx="4539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>
                <a:solidFill>
                  <a:schemeClr val="accent5">
                    <a:lumMod val="75000"/>
                  </a:schemeClr>
                </a:solidFill>
              </a:rPr>
              <a:t>70%</a:t>
            </a:r>
          </a:p>
        </p:txBody>
      </p:sp>
      <p:sp>
        <p:nvSpPr>
          <p:cNvPr id="26" name="Geschweifte Klammer rechts 25">
            <a:extLst>
              <a:ext uri="{FF2B5EF4-FFF2-40B4-BE49-F238E27FC236}">
                <a16:creationId xmlns:a16="http://schemas.microsoft.com/office/drawing/2014/main" id="{B5950C01-7AB7-4602-9008-3C76FDD8BB53}"/>
              </a:ext>
            </a:extLst>
          </p:cNvPr>
          <p:cNvSpPr/>
          <p:nvPr/>
        </p:nvSpPr>
        <p:spPr>
          <a:xfrm rot="5400000">
            <a:off x="6779297" y="2895276"/>
            <a:ext cx="169840" cy="2605096"/>
          </a:xfrm>
          <a:prstGeom prst="rightBrac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7" name="Grafik 26">
            <a:extLst>
              <a:ext uri="{FF2B5EF4-FFF2-40B4-BE49-F238E27FC236}">
                <a16:creationId xmlns:a16="http://schemas.microsoft.com/office/drawing/2014/main" id="{E27D64AA-DF55-4C9B-B18B-0468D030C8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5065" y="4619525"/>
            <a:ext cx="4072481" cy="573074"/>
          </a:xfrm>
          <a:prstGeom prst="rect">
            <a:avLst/>
          </a:prstGeom>
        </p:spPr>
      </p:pic>
      <p:sp>
        <p:nvSpPr>
          <p:cNvPr id="28" name="Geschweifte Klammer rechts 27">
            <a:extLst>
              <a:ext uri="{FF2B5EF4-FFF2-40B4-BE49-F238E27FC236}">
                <a16:creationId xmlns:a16="http://schemas.microsoft.com/office/drawing/2014/main" id="{69301472-9AB2-4D47-BCFD-4256272CC913}"/>
              </a:ext>
            </a:extLst>
          </p:cNvPr>
          <p:cNvSpPr/>
          <p:nvPr/>
        </p:nvSpPr>
        <p:spPr>
          <a:xfrm rot="5400000">
            <a:off x="6591971" y="3573125"/>
            <a:ext cx="169840" cy="2971808"/>
          </a:xfrm>
          <a:prstGeom prst="rightBrac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782322B9-3BC6-490E-9EA5-8D1380CD8988}"/>
              </a:ext>
            </a:extLst>
          </p:cNvPr>
          <p:cNvSpPr txBox="1"/>
          <p:nvPr/>
        </p:nvSpPr>
        <p:spPr>
          <a:xfrm>
            <a:off x="6490358" y="5085269"/>
            <a:ext cx="4539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>
                <a:solidFill>
                  <a:schemeClr val="accent5">
                    <a:lumMod val="75000"/>
                  </a:schemeClr>
                </a:solidFill>
              </a:rPr>
              <a:t>79%</a:t>
            </a:r>
          </a:p>
        </p:txBody>
      </p:sp>
    </p:spTree>
    <p:extLst>
      <p:ext uri="{BB962C8B-B14F-4D97-AF65-F5344CB8AC3E}">
        <p14:creationId xmlns:p14="http://schemas.microsoft.com/office/powerpoint/2010/main" val="822065299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feld 2">
            <a:extLst>
              <a:ext uri="{FF2B5EF4-FFF2-40B4-BE49-F238E27FC236}">
                <a16:creationId xmlns:a16="http://schemas.microsoft.com/office/drawing/2014/main" id="{75F1A248-D6F2-4458-A4F4-6F7F40E290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888" y="1592263"/>
            <a:ext cx="5976937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it-IT" sz="3600" b="1">
                <a:solidFill>
                  <a:srgbClr val="C0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Lawinengefahr</a:t>
            </a:r>
          </a:p>
          <a:p>
            <a:pPr eaLnBrk="1" hangingPunct="1"/>
            <a:endParaRPr lang="de-DE" altLang="it-IT" b="1">
              <a:solidFill>
                <a:srgbClr val="C00000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  <a:p>
            <a:pPr eaLnBrk="1" hangingPunct="1">
              <a:lnSpc>
                <a:spcPct val="150000"/>
              </a:lnSpc>
            </a:pPr>
            <a:endParaRPr lang="de-DE" altLang="it-IT" sz="3600" b="1">
              <a:solidFill>
                <a:srgbClr val="C00000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0EA0ED0E-C8C0-491B-BCFD-B55DD0D944D9}"/>
              </a:ext>
            </a:extLst>
          </p:cNvPr>
          <p:cNvSpPr/>
          <p:nvPr/>
        </p:nvSpPr>
        <p:spPr>
          <a:xfrm>
            <a:off x="-384175" y="-315913"/>
            <a:ext cx="12960350" cy="7416801"/>
          </a:xfrm>
          <a:prstGeom prst="rect">
            <a:avLst/>
          </a:prstGeom>
          <a:solidFill>
            <a:srgbClr val="CD0E1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6388" name="Textfeld 4">
            <a:extLst>
              <a:ext uri="{FF2B5EF4-FFF2-40B4-BE49-F238E27FC236}">
                <a16:creationId xmlns:a16="http://schemas.microsoft.com/office/drawing/2014/main" id="{B8670ACC-145D-4E6C-B920-CF034EEFFE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4893" y="1538613"/>
            <a:ext cx="10082213" cy="7201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de-DE" sz="4800">
                <a:solidFill>
                  <a:schemeClr val="bg1"/>
                </a:solidFill>
                <a:latin typeface="+mj-lt"/>
                <a:cs typeface="Arial"/>
              </a:rPr>
              <a:t>2020/2021</a:t>
            </a:r>
            <a:endParaRPr lang="en-US" sz="4800">
              <a:solidFill>
                <a:schemeClr val="bg1"/>
              </a:solidFill>
              <a:latin typeface="+mj-lt"/>
              <a:cs typeface="Arial"/>
            </a:endParaRPr>
          </a:p>
          <a:p>
            <a:pPr algn="ctr"/>
            <a:endParaRPr lang="de-DE" sz="2000">
              <a:solidFill>
                <a:schemeClr val="bg1"/>
              </a:solidFill>
              <a:latin typeface="+mj-lt"/>
              <a:cs typeface="Arial"/>
            </a:endParaRPr>
          </a:p>
          <a:p>
            <a:pPr algn="ctr"/>
            <a:r>
              <a:rPr lang="de-DE" altLang="de-DE" sz="4800">
                <a:solidFill>
                  <a:schemeClr val="bg1"/>
                </a:solidFill>
                <a:latin typeface="+mj-lt"/>
                <a:cs typeface="Arial"/>
              </a:rPr>
              <a:t>Rückblick Bildungsjahr </a:t>
            </a:r>
            <a:endParaRPr lang="de-DE">
              <a:solidFill>
                <a:schemeClr val="bg1"/>
              </a:solidFill>
            </a:endParaRPr>
          </a:p>
          <a:p>
            <a:pPr algn="ctr"/>
            <a:endParaRPr lang="de-DE" altLang="de-DE" sz="200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de-DE" altLang="de-DE" sz="4800" u="sng" err="1">
                <a:solidFill>
                  <a:schemeClr val="bg1"/>
                </a:solidFill>
                <a:latin typeface="+mj-lt"/>
                <a:cs typeface="Arial"/>
              </a:rPr>
              <a:t>Riassunto</a:t>
            </a:r>
            <a:r>
              <a:rPr lang="de-DE" altLang="de-DE" sz="4800" u="sng">
                <a:solidFill>
                  <a:schemeClr val="bg1"/>
                </a:solidFill>
                <a:latin typeface="+mj-lt"/>
                <a:cs typeface="Arial"/>
              </a:rPr>
              <a:t> </a:t>
            </a:r>
            <a:r>
              <a:rPr lang="de-DE" altLang="de-DE" sz="4800" u="sng" err="1">
                <a:solidFill>
                  <a:schemeClr val="bg1"/>
                </a:solidFill>
                <a:latin typeface="+mj-lt"/>
                <a:cs typeface="Arial"/>
              </a:rPr>
              <a:t>dell'anno</a:t>
            </a:r>
            <a:r>
              <a:rPr lang="de-DE" altLang="de-DE" sz="4800" u="sng">
                <a:solidFill>
                  <a:schemeClr val="bg1"/>
                </a:solidFill>
                <a:latin typeface="+mj-lt"/>
                <a:cs typeface="Arial"/>
              </a:rPr>
              <a:t> </a:t>
            </a:r>
            <a:r>
              <a:rPr lang="de-DE" altLang="de-DE" sz="4800" u="sng" err="1">
                <a:solidFill>
                  <a:schemeClr val="bg1"/>
                </a:solidFill>
                <a:latin typeface="+mj-lt"/>
                <a:cs typeface="Arial"/>
              </a:rPr>
              <a:t>scolastico</a:t>
            </a:r>
            <a:endParaRPr lang="de-DE" altLang="de-DE" sz="4800" u="sng">
              <a:solidFill>
                <a:schemeClr val="bg1"/>
              </a:solidFill>
              <a:latin typeface="+mj-lt"/>
              <a:cs typeface="Arial"/>
            </a:endParaRPr>
          </a:p>
          <a:p>
            <a:pPr algn="ctr"/>
            <a:endParaRPr lang="de-DE" altLang="de-DE" sz="2000" u="sng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r>
              <a:rPr lang="de-DE" sz="4800" err="1">
                <a:solidFill>
                  <a:schemeClr val="bg1"/>
                </a:solidFill>
                <a:latin typeface="Arial"/>
                <a:cs typeface="Arial"/>
              </a:rPr>
              <a:t>Odlada</a:t>
            </a:r>
            <a:r>
              <a:rPr lang="de-DE" sz="4800">
                <a:solidFill>
                  <a:schemeClr val="bg1"/>
                </a:solidFill>
                <a:latin typeface="Arial"/>
                <a:cs typeface="Arial"/>
              </a:rPr>
              <a:t> </a:t>
            </a:r>
            <a:r>
              <a:rPr lang="de-DE" sz="4800" err="1">
                <a:solidFill>
                  <a:schemeClr val="bg1"/>
                </a:solidFill>
                <a:latin typeface="Arial"/>
                <a:cs typeface="Arial"/>
              </a:rPr>
              <a:t>zoruch</a:t>
            </a:r>
            <a:r>
              <a:rPr lang="de-DE" sz="4800">
                <a:solidFill>
                  <a:schemeClr val="bg1"/>
                </a:solidFill>
                <a:latin typeface="Arial"/>
                <a:cs typeface="Arial"/>
              </a:rPr>
              <a:t> </a:t>
            </a:r>
            <a:r>
              <a:rPr lang="de-DE" sz="4800" err="1">
                <a:solidFill>
                  <a:schemeClr val="bg1"/>
                </a:solidFill>
                <a:latin typeface="Arial"/>
                <a:cs typeface="Arial"/>
              </a:rPr>
              <a:t>sön</a:t>
            </a:r>
            <a:r>
              <a:rPr lang="de-DE" sz="480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de-DE" sz="4800" err="1">
                <a:solidFill>
                  <a:schemeClr val="bg1"/>
                </a:solidFill>
                <a:latin typeface="Arial"/>
                <a:cs typeface="Arial"/>
              </a:rPr>
              <a:t>l</a:t>
            </a:r>
            <a:r>
              <a:rPr lang="de-DE" altLang="de-DE" sz="4800" err="1">
                <a:solidFill>
                  <a:schemeClr val="bg1"/>
                </a:solidFill>
                <a:cs typeface="Arial"/>
              </a:rPr>
              <a:t>'</a:t>
            </a:r>
            <a:r>
              <a:rPr lang="de-DE" sz="4800" err="1">
                <a:solidFill>
                  <a:schemeClr val="bg1"/>
                </a:solidFill>
                <a:latin typeface="Arial"/>
                <a:cs typeface="Arial"/>
              </a:rPr>
              <a:t>ann</a:t>
            </a:r>
            <a:r>
              <a:rPr lang="de-DE" sz="4800">
                <a:solidFill>
                  <a:schemeClr val="bg1"/>
                </a:solidFill>
                <a:latin typeface="Arial"/>
                <a:cs typeface="Arial"/>
              </a:rPr>
              <a:t> de </a:t>
            </a:r>
            <a:r>
              <a:rPr lang="de-DE" sz="4800" err="1">
                <a:solidFill>
                  <a:schemeClr val="bg1"/>
                </a:solidFill>
                <a:latin typeface="Arial"/>
                <a:cs typeface="Arial"/>
              </a:rPr>
              <a:t>scora</a:t>
            </a:r>
            <a:endParaRPr lang="de-DE" sz="480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endParaRPr lang="de-DE" altLang="de-DE" sz="4800" u="sng">
              <a:solidFill>
                <a:schemeClr val="bg1"/>
              </a:solidFill>
            </a:endParaRPr>
          </a:p>
          <a:p>
            <a:pPr algn="ctr"/>
            <a:endParaRPr lang="de-DE" altLang="de-DE" sz="5400">
              <a:solidFill>
                <a:schemeClr val="bg1"/>
              </a:solidFill>
            </a:endParaRPr>
          </a:p>
          <a:p>
            <a:pPr algn="ctr"/>
            <a:endParaRPr lang="de-DE" altLang="de-DE" sz="5400">
              <a:solidFill>
                <a:schemeClr val="bg1"/>
              </a:solidFill>
            </a:endParaRPr>
          </a:p>
          <a:p>
            <a:pPr algn="ctr"/>
            <a:endParaRPr lang="de-DE" altLang="de-DE" sz="5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274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2">
            <a:extLst>
              <a:ext uri="{FF2B5EF4-FFF2-40B4-BE49-F238E27FC236}">
                <a16:creationId xmlns:a16="http://schemas.microsoft.com/office/drawing/2014/main" id="{53DEBF5F-AB41-4241-807B-F93210400F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262" y="1543257"/>
            <a:ext cx="1084828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it-IT" sz="32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Open Sans" panose="020B0606030504020204" pitchFamily="34" charset="0"/>
              </a:rPr>
              <a:t>Istruzione e Formazione italiana: </a:t>
            </a:r>
            <a:r>
              <a:rPr kumimoji="0" lang="de-DE" altLang="it-IT" sz="40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Open Sans" panose="020B0606030504020204" pitchFamily="34" charset="0"/>
              </a:rPr>
              <a:t>21.798</a:t>
            </a:r>
            <a:r>
              <a:rPr kumimoji="0" lang="de-DE" altLang="it-IT" sz="32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Open Sans" panose="020B0606030504020204" pitchFamily="34" charset="0"/>
              </a:rPr>
              <a:t> </a:t>
            </a:r>
            <a:r>
              <a:rPr kumimoji="0" lang="de-DE" altLang="it-IT" sz="3200" b="1" i="0" u="none" strike="noStrike" kern="1200" cap="none" spc="0" normalizeH="0" baseline="0" noProof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Open Sans" panose="020B0606030504020204" pitchFamily="34" charset="0"/>
              </a:rPr>
              <a:t>studenti</a:t>
            </a:r>
            <a:endParaRPr kumimoji="0" lang="de-DE" altLang="it-IT" sz="3200" b="1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+mn-ea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it-IT" sz="2000" b="1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Open Sans" panose="020B0606030504020204" pitchFamily="34" charset="0"/>
              <a:ea typeface="+mn-ea"/>
              <a:cs typeface="Open Sans" panose="020B0606030504020204" pitchFamily="34" charset="0"/>
            </a:endParaRPr>
          </a:p>
        </p:txBody>
      </p:sp>
      <p:graphicFrame>
        <p:nvGraphicFramePr>
          <p:cNvPr id="4" name="Tabella 4">
            <a:extLst>
              <a:ext uri="{FF2B5EF4-FFF2-40B4-BE49-F238E27FC236}">
                <a16:creationId xmlns:a16="http://schemas.microsoft.com/office/drawing/2014/main" id="{CD9EDDFC-2911-4982-B34C-60FA1154B3E8}"/>
              </a:ext>
            </a:extLst>
          </p:cNvPr>
          <p:cNvGraphicFramePr>
            <a:graphicFrameLocks noGrp="1"/>
          </p:cNvGraphicFramePr>
          <p:nvPr/>
        </p:nvGraphicFramePr>
        <p:xfrm>
          <a:off x="6579220" y="2953354"/>
          <a:ext cx="4999462" cy="2691454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4226505">
                  <a:extLst>
                    <a:ext uri="{9D8B030D-6E8A-4147-A177-3AD203B41FA5}">
                      <a16:colId xmlns:a16="http://schemas.microsoft.com/office/drawing/2014/main" val="294569382"/>
                    </a:ext>
                  </a:extLst>
                </a:gridCol>
                <a:gridCol w="772957">
                  <a:extLst>
                    <a:ext uri="{9D8B030D-6E8A-4147-A177-3AD203B41FA5}">
                      <a16:colId xmlns:a16="http://schemas.microsoft.com/office/drawing/2014/main" val="2473658739"/>
                    </a:ext>
                  </a:extLst>
                </a:gridCol>
              </a:tblGrid>
              <a:tr h="490462">
                <a:tc gridSpan="2">
                  <a:txBody>
                    <a:bodyPr/>
                    <a:lstStyle/>
                    <a:p>
                      <a:pPr algn="ctr"/>
                      <a:r>
                        <a:rPr lang="de-DE" sz="2000" kern="0" cap="all" baseline="0">
                          <a:solidFill>
                            <a:srgbClr val="666D7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% di scuola in presenza</a:t>
                      </a:r>
                      <a:endParaRPr lang="it-IT" sz="2000" kern="0" cap="all" baseline="0">
                        <a:solidFill>
                          <a:srgbClr val="666D7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9820554"/>
                  </a:ext>
                </a:extLst>
              </a:tr>
              <a:tr h="73366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b="1" cap="all" baseline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Primaria</a:t>
                      </a:r>
                      <a:endParaRPr lang="it-IT" b="1" cap="all" baseline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93%</a:t>
                      </a:r>
                      <a:endParaRPr lang="it-IT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3462483"/>
                  </a:ext>
                </a:extLst>
              </a:tr>
              <a:tr h="73366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b="1" cap="all" baseline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Secondaria di I grado</a:t>
                      </a:r>
                      <a:endParaRPr lang="it-IT" b="1" cap="all" baseline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80%</a:t>
                      </a:r>
                      <a:endParaRPr lang="it-IT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4983632"/>
                  </a:ext>
                </a:extLst>
              </a:tr>
              <a:tr h="73366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b="1" cap="all" baseline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Secondaria di II grado e FP</a:t>
                      </a:r>
                      <a:endParaRPr lang="it-IT" b="1" cap="all" baseline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65%</a:t>
                      </a:r>
                      <a:endParaRPr lang="it-IT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7817336"/>
                  </a:ext>
                </a:extLst>
              </a:tr>
            </a:tbl>
          </a:graphicData>
        </a:graphic>
      </p:graphicFrame>
      <p:pic>
        <p:nvPicPr>
          <p:cNvPr id="2" name="Immagine 1">
            <a:extLst>
              <a:ext uri="{FF2B5EF4-FFF2-40B4-BE49-F238E27FC236}">
                <a16:creationId xmlns:a16="http://schemas.microsoft.com/office/drawing/2014/main" id="{4FD99239-DBF9-40BD-8477-14FDD9AA6C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037" y="2257728"/>
            <a:ext cx="5079638" cy="4717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980185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44CEE89E-F139-46E5-82BD-53E6616ADAC8}"/>
              </a:ext>
            </a:extLst>
          </p:cNvPr>
          <p:cNvSpPr/>
          <p:nvPr/>
        </p:nvSpPr>
        <p:spPr>
          <a:xfrm>
            <a:off x="379905" y="2640716"/>
            <a:ext cx="11151617" cy="328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spcBef>
                <a:spcPct val="20000"/>
              </a:spcBef>
              <a:buClr>
                <a:srgbClr val="CC2C30"/>
              </a:buClr>
              <a:buSzPct val="50000"/>
              <a:defRPr/>
            </a:pPr>
            <a:r>
              <a:rPr lang="it-IT" sz="2000" b="1" kern="0">
                <a:solidFill>
                  <a:srgbClr val="666D70"/>
                </a:solidFill>
                <a:latin typeface="+mn-lt"/>
              </a:rPr>
              <a:t>OBIETTIVO: </a:t>
            </a:r>
            <a:r>
              <a:rPr lang="it-IT" sz="2000" kern="0">
                <a:solidFill>
                  <a:srgbClr val="666D70"/>
                </a:solidFill>
                <a:latin typeface="+mn-lt"/>
              </a:rPr>
              <a:t>individuare elementi positivi e innovativi introdotti dall’emergenza</a:t>
            </a:r>
          </a:p>
          <a:p>
            <a:pPr eaLnBrk="1" hangingPunct="1">
              <a:lnSpc>
                <a:spcPct val="150000"/>
              </a:lnSpc>
              <a:spcBef>
                <a:spcPct val="20000"/>
              </a:spcBef>
              <a:buClr>
                <a:srgbClr val="CC2C30"/>
              </a:buClr>
              <a:buSzPct val="50000"/>
              <a:defRPr/>
            </a:pPr>
            <a:r>
              <a:rPr lang="it-IT" sz="2000" b="1" kern="0">
                <a:solidFill>
                  <a:srgbClr val="666D70"/>
                </a:solidFill>
                <a:latin typeface="+mn-lt"/>
              </a:rPr>
              <a:t>PERIODO: </a:t>
            </a:r>
            <a:r>
              <a:rPr lang="it-IT" sz="2000" kern="0">
                <a:solidFill>
                  <a:srgbClr val="666D70"/>
                </a:solidFill>
                <a:latin typeface="+mn-lt"/>
              </a:rPr>
              <a:t>dal 04 al 23 maggio 2021</a:t>
            </a:r>
          </a:p>
          <a:p>
            <a:pPr eaLnBrk="1" hangingPunct="1">
              <a:lnSpc>
                <a:spcPct val="150000"/>
              </a:lnSpc>
              <a:spcBef>
                <a:spcPct val="20000"/>
              </a:spcBef>
              <a:buClr>
                <a:srgbClr val="CC2C30"/>
              </a:buClr>
              <a:buSzPct val="50000"/>
              <a:defRPr/>
            </a:pPr>
            <a:r>
              <a:rPr lang="it-IT" sz="2000" b="1" kern="0">
                <a:solidFill>
                  <a:srgbClr val="666D70"/>
                </a:solidFill>
                <a:latin typeface="+mn-lt"/>
              </a:rPr>
              <a:t>RISPONDENTI: </a:t>
            </a:r>
            <a:r>
              <a:rPr lang="it-IT" sz="2800" b="1" kern="0">
                <a:solidFill>
                  <a:srgbClr val="666D70"/>
                </a:solidFill>
                <a:latin typeface="+mn-lt"/>
              </a:rPr>
              <a:t>6.832</a:t>
            </a:r>
          </a:p>
          <a:p>
            <a:pPr marL="800100" lvl="1" indent="-342900" eaLnBrk="1" hangingPunct="1">
              <a:lnSpc>
                <a:spcPts val="2400"/>
              </a:lnSpc>
              <a:spcBef>
                <a:spcPct val="20000"/>
              </a:spcBef>
              <a:buClr>
                <a:srgbClr val="CC2C30"/>
              </a:buClr>
              <a:buSzPct val="50000"/>
              <a:buFont typeface="Wingdings" pitchFamily="2" charset="2"/>
              <a:buChar char="n"/>
              <a:defRPr/>
            </a:pPr>
            <a:r>
              <a:rPr lang="it-IT" sz="2000" b="1" kern="0">
                <a:solidFill>
                  <a:srgbClr val="666D70"/>
                </a:solidFill>
                <a:latin typeface="+mn-lt"/>
              </a:rPr>
              <a:t>2.573 </a:t>
            </a:r>
            <a:r>
              <a:rPr lang="it-IT" sz="2000" kern="0">
                <a:solidFill>
                  <a:srgbClr val="666D70"/>
                </a:solidFill>
                <a:latin typeface="+mn-lt"/>
              </a:rPr>
              <a:t>studenti del secondo ciclo (33%)</a:t>
            </a:r>
          </a:p>
          <a:p>
            <a:pPr marL="800100" lvl="1" indent="-342900" eaLnBrk="1" hangingPunct="1">
              <a:lnSpc>
                <a:spcPts val="2400"/>
              </a:lnSpc>
              <a:spcBef>
                <a:spcPct val="20000"/>
              </a:spcBef>
              <a:buClr>
                <a:srgbClr val="CC2C30"/>
              </a:buClr>
              <a:buSzPct val="50000"/>
              <a:buFont typeface="Wingdings" pitchFamily="2" charset="2"/>
              <a:buChar char="n"/>
              <a:defRPr/>
            </a:pPr>
            <a:r>
              <a:rPr lang="it-IT" sz="2000" b="1" kern="0">
                <a:solidFill>
                  <a:srgbClr val="666D70"/>
                </a:solidFill>
                <a:latin typeface="+mn-lt"/>
              </a:rPr>
              <a:t>2.610 </a:t>
            </a:r>
            <a:r>
              <a:rPr lang="it-IT" sz="2000" kern="0">
                <a:solidFill>
                  <a:srgbClr val="666D70"/>
                </a:solidFill>
                <a:latin typeface="+mn-lt"/>
              </a:rPr>
              <a:t>genitori del I ciclo</a:t>
            </a:r>
          </a:p>
          <a:p>
            <a:pPr marL="800100" lvl="1" indent="-342900" eaLnBrk="1" hangingPunct="1">
              <a:lnSpc>
                <a:spcPts val="2400"/>
              </a:lnSpc>
              <a:spcBef>
                <a:spcPct val="20000"/>
              </a:spcBef>
              <a:buClr>
                <a:srgbClr val="CC2C30"/>
              </a:buClr>
              <a:buSzPct val="50000"/>
              <a:buFont typeface="Wingdings" pitchFamily="2" charset="2"/>
              <a:buChar char="n"/>
              <a:defRPr/>
            </a:pPr>
            <a:r>
              <a:rPr lang="it-IT" sz="2000" b="1" kern="0">
                <a:solidFill>
                  <a:srgbClr val="666D70"/>
                </a:solidFill>
                <a:latin typeface="+mn-lt"/>
              </a:rPr>
              <a:t>1.615 </a:t>
            </a:r>
            <a:r>
              <a:rPr lang="it-IT" sz="2000" kern="0">
                <a:solidFill>
                  <a:srgbClr val="666D70"/>
                </a:solidFill>
                <a:latin typeface="+mn-lt"/>
              </a:rPr>
              <a:t>docenti (60%)</a:t>
            </a:r>
          </a:p>
          <a:p>
            <a:pPr marL="800100" lvl="1" indent="-342900" eaLnBrk="1" hangingPunct="1">
              <a:lnSpc>
                <a:spcPts val="2400"/>
              </a:lnSpc>
              <a:spcBef>
                <a:spcPct val="20000"/>
              </a:spcBef>
              <a:buClr>
                <a:srgbClr val="CC2C30"/>
              </a:buClr>
              <a:buSzPct val="50000"/>
              <a:buFont typeface="Wingdings" pitchFamily="2" charset="2"/>
              <a:buChar char="n"/>
              <a:defRPr/>
            </a:pPr>
            <a:r>
              <a:rPr lang="it-IT" sz="2000" b="1" kern="0">
                <a:solidFill>
                  <a:srgbClr val="666D70"/>
                </a:solidFill>
                <a:latin typeface="+mn-lt"/>
              </a:rPr>
              <a:t>34 </a:t>
            </a:r>
            <a:r>
              <a:rPr lang="it-IT" sz="2000" kern="0">
                <a:solidFill>
                  <a:srgbClr val="666D70"/>
                </a:solidFill>
                <a:latin typeface="+mn-lt"/>
              </a:rPr>
              <a:t>dirigenti (100%)</a:t>
            </a:r>
            <a:endParaRPr lang="it-IT" sz="2000" kern="0">
              <a:solidFill>
                <a:srgbClr val="666D70"/>
              </a:solidFill>
            </a:endParaRPr>
          </a:p>
        </p:txBody>
      </p:sp>
      <p:sp>
        <p:nvSpPr>
          <p:cNvPr id="5" name="Textfeld 2">
            <a:extLst>
              <a:ext uri="{FF2B5EF4-FFF2-40B4-BE49-F238E27FC236}">
                <a16:creationId xmlns:a16="http://schemas.microsoft.com/office/drawing/2014/main" id="{999E9FA5-FDE4-4984-BD83-659DC39BC7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262" y="1543257"/>
            <a:ext cx="10848289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de-DE" altLang="it-IT" sz="3200" b="1" err="1">
                <a:solidFill>
                  <a:srgbClr val="C00000"/>
                </a:solidFill>
                <a:latin typeface="+mj-lt"/>
                <a:cs typeface="Open Sans" panose="020B0606030504020204" pitchFamily="34" charset="0"/>
              </a:rPr>
              <a:t>Questionario</a:t>
            </a:r>
            <a:r>
              <a:rPr lang="de-DE" altLang="it-IT" sz="3200" b="1">
                <a:solidFill>
                  <a:srgbClr val="C00000"/>
                </a:solidFill>
                <a:latin typeface="+mj-lt"/>
                <a:cs typeface="Open Sans" panose="020B0606030504020204" pitchFamily="34" charset="0"/>
              </a:rPr>
              <a:t> </a:t>
            </a:r>
            <a:r>
              <a:rPr lang="de-DE" altLang="it-IT" sz="3200" b="1" err="1">
                <a:solidFill>
                  <a:srgbClr val="C00000"/>
                </a:solidFill>
                <a:latin typeface="+mj-lt"/>
                <a:cs typeface="Open Sans" panose="020B0606030504020204" pitchFamily="34" charset="0"/>
              </a:rPr>
              <a:t>sulla</a:t>
            </a:r>
            <a:r>
              <a:rPr lang="de-DE" altLang="it-IT" sz="3200" b="1">
                <a:solidFill>
                  <a:srgbClr val="C00000"/>
                </a:solidFill>
                <a:latin typeface="+mj-lt"/>
                <a:cs typeface="Open Sans" panose="020B0606030504020204" pitchFamily="34" charset="0"/>
              </a:rPr>
              <a:t> scuola </a:t>
            </a:r>
          </a:p>
          <a:p>
            <a:pPr eaLnBrk="1" hangingPunct="1">
              <a:defRPr/>
            </a:pPr>
            <a:r>
              <a:rPr lang="de-DE" altLang="it-IT" sz="2000" b="1">
                <a:solidFill>
                  <a:srgbClr val="C00000"/>
                </a:solidFill>
                <a:latin typeface="+mj-lt"/>
                <a:cs typeface="Open Sans" panose="020B0606030504020204" pitchFamily="34" charset="0"/>
              </a:rPr>
              <a:t>(Servizio Provinciale di Valutazione)</a:t>
            </a:r>
            <a:endParaRPr lang="de-DE" altLang="it-IT" sz="2000" b="1">
              <a:solidFill>
                <a:srgbClr val="C00000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93E061E9-9399-4B90-9BA1-7CAD2310C0E4}"/>
              </a:ext>
            </a:extLst>
          </p:cNvPr>
          <p:cNvSpPr/>
          <p:nvPr/>
        </p:nvSpPr>
        <p:spPr>
          <a:xfrm>
            <a:off x="638175" y="6334810"/>
            <a:ext cx="111516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kern="0">
                <a:solidFill>
                  <a:srgbClr val="666D70"/>
                </a:solidFill>
                <a:latin typeface="+mn-lt"/>
              </a:rPr>
              <a:t>Tutti i dati sono pubblicati sul sito del Servizio Provinciale di Valutazione</a:t>
            </a:r>
          </a:p>
        </p:txBody>
      </p:sp>
    </p:spTree>
    <p:extLst>
      <p:ext uri="{BB962C8B-B14F-4D97-AF65-F5344CB8AC3E}">
        <p14:creationId xmlns:p14="http://schemas.microsoft.com/office/powerpoint/2010/main" val="3300202431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Struttura predefinita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Landeverwaltung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19E9DAB361EB741B60A479A2D8D8150" ma:contentTypeVersion="13" ma:contentTypeDescription="Ein neues Dokument erstellen." ma:contentTypeScope="" ma:versionID="4dfc75d21a11173f2a4ce964bda95deb">
  <xsd:schema xmlns:xsd="http://www.w3.org/2001/XMLSchema" xmlns:xs="http://www.w3.org/2001/XMLSchema" xmlns:p="http://schemas.microsoft.com/office/2006/metadata/properties" xmlns:ns2="9251f95f-e64c-4a0f-b1b3-e21831db74bd" xmlns:ns3="bfd8c72c-ec45-474d-aa0b-0a668a3a9c26" targetNamespace="http://schemas.microsoft.com/office/2006/metadata/properties" ma:root="true" ma:fieldsID="b5e648a9ccaad1609ed68b0f47824e0c" ns2:_="" ns3:_="">
    <xsd:import namespace="9251f95f-e64c-4a0f-b1b3-e21831db74bd"/>
    <xsd:import namespace="bfd8c72c-ec45-474d-aa0b-0a668a3a9c2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51f95f-e64c-4a0f-b1b3-e21831db74b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d8c72c-ec45-474d-aa0b-0a668a3a9c26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bfd8c72c-ec45-474d-aa0b-0a668a3a9c26">
      <UserInfo>
        <DisplayName>Benischek, Edith</DisplayName>
        <AccountId>20</AccountId>
        <AccountType/>
      </UserInfo>
      <UserInfo>
        <DisplayName>Pattis, Dietmar</DisplayName>
        <AccountId>17</AccountId>
        <AccountType/>
      </UserInfo>
      <UserInfo>
        <DisplayName>Hilber, Verena</DisplayName>
        <AccountId>66</AccountId>
        <AccountType/>
      </UserInfo>
      <UserInfo>
        <DisplayName>Summerer, Thomas</DisplayName>
        <AccountId>67</AccountId>
        <AccountType/>
      </UserInfo>
      <UserInfo>
        <DisplayName>Dal Bianco, Stefano</DisplayName>
        <AccountId>65</AccountId>
        <AccountType/>
      </UserInfo>
      <UserInfo>
        <DisplayName>Bonora, Laura</DisplayName>
        <AccountId>68</AccountId>
        <AccountType/>
      </UserInfo>
      <UserInfo>
        <DisplayName>Valentin, Emanuel</DisplayName>
        <AccountId>23</AccountId>
        <AccountType/>
      </UserInfo>
      <UserInfo>
        <DisplayName>Ploner, Edith</DisplayName>
        <AccountId>63</AccountId>
        <AccountType/>
      </UserInfo>
      <UserInfo>
        <DisplayName>Clara, Roman</DisplayName>
        <AccountId>72</AccountId>
        <AccountType/>
      </UserInfo>
      <UserInfo>
        <DisplayName>Falkensteiner, Sigrun</DisplayName>
        <AccountId>47</AccountId>
        <AccountType/>
      </UserInfo>
      <UserInfo>
        <DisplayName>Tschenett, Gustav</DisplayName>
        <AccountId>45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7FF6DAE4-F683-46AD-A8BF-53E4CFD351B6}">
  <ds:schemaRefs>
    <ds:schemaRef ds:uri="9251f95f-e64c-4a0f-b1b3-e21831db74bd"/>
    <ds:schemaRef ds:uri="bfd8c72c-ec45-474d-aa0b-0a668a3a9c2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9592F169-6499-4175-B59A-6B70B29D956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6DA3EC2-DD1F-4D9D-8480-29D1C96A3A41}">
  <ds:schemaRefs>
    <ds:schemaRef ds:uri="http://schemas.microsoft.com/office/2006/documentManagement/types"/>
    <ds:schemaRef ds:uri="http://schemas.microsoft.com/office/infopath/2007/PartnerControls"/>
    <ds:schemaRef ds:uri="bfd8c72c-ec45-474d-aa0b-0a668a3a9c26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9251f95f-e64c-4a0f-b1b3-e21831db74bd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2859</Words>
  <Application>Microsoft Office PowerPoint</Application>
  <PresentationFormat>Widescreen</PresentationFormat>
  <Paragraphs>636</Paragraphs>
  <Slides>50</Slides>
  <Notes>43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50</vt:i4>
      </vt:variant>
    </vt:vector>
  </HeadingPairs>
  <TitlesOfParts>
    <vt:vector size="57" baseType="lpstr">
      <vt:lpstr>Arial</vt:lpstr>
      <vt:lpstr>Calibri</vt:lpstr>
      <vt:lpstr>Open Sans</vt:lpstr>
      <vt:lpstr>Verdana</vt:lpstr>
      <vt:lpstr>Wingdings</vt:lpstr>
      <vt:lpstr>Struttura predefinita</vt:lpstr>
      <vt:lpstr>Benutzerdefiniertes Design</vt:lpstr>
      <vt:lpstr>Pressekonferenz  Abschluss Bildungsjahr  2020/21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Staatliche Abschlussprüfung der Unterstufe
an den deutschsprachigen Mittelschulen – 2020/2021 </vt:lpstr>
      <vt:lpstr>Bewertungen der staatlichen Abschlussprüfung der Unterstufe an den deutschsprachigen Mittelschulen</vt:lpstr>
      <vt:lpstr>Presentazione standard di PowerPoint</vt:lpstr>
      <vt:lpstr>Deutsche Berufsbildung</vt:lpstr>
      <vt:lpstr>Staatliche Abschlussprüfungen an den deutschsprachigen Ober- und Berufsschulen - 2020/2021 </vt:lpstr>
      <vt:lpstr>Bewertungen der staatlichen Abschlussprüfung an den deutschsprachigen Ober- und Berufsschulen - 2020/2021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Danke für Ihre Aufmerksamkeit.  Grazie per la Sua attenzione.  Dilan por Osta atenziun. </vt:lpstr>
    </vt:vector>
  </TitlesOfParts>
  <Company>prov.bz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Layout für Pressekonferenzen im Landespressesaal</dc:title>
  <dc:creator>Presseagentur_LG</dc:creator>
  <cp:lastModifiedBy>Bonora, Laura</cp:lastModifiedBy>
  <cp:revision>2</cp:revision>
  <cp:lastPrinted>2021-07-12T08:14:28Z</cp:lastPrinted>
  <dcterms:created xsi:type="dcterms:W3CDTF">2015-08-05T14:20:00Z</dcterms:created>
  <dcterms:modified xsi:type="dcterms:W3CDTF">2021-07-12T10:43:15Z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0x010100619E9DAB361EB741B60A479A2D8D8150</vt:lpwstr>
  </property>
</Properties>
</file>