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>
  <p:sldMasterIdLst>
    <p:sldMasterId id="2147483651" r:id="rId1"/>
    <p:sldMasterId id="2147483649" r:id="rId2"/>
  </p:sldMasterIdLst>
  <p:notesMasterIdLst>
    <p:notesMasterId r:id="rId5"/>
  </p:notesMasterIdLst>
  <p:sldIdLst>
    <p:sldId id="262" r:id="rId3"/>
    <p:sldId id="263" r:id="rId4"/>
  </p:sldIdLst>
  <p:sldSz cx="10693400" cy="7561263"/>
  <p:notesSz cx="9928225" cy="666908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333333"/>
    <a:srgbClr val="FF9933"/>
    <a:srgbClr val="0059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89" autoAdjust="0"/>
    <p:restoredTop sz="99832" autoAdjust="0"/>
  </p:normalViewPr>
  <p:slideViewPr>
    <p:cSldViewPr snapToGrid="0">
      <p:cViewPr>
        <p:scale>
          <a:sx n="80" d="100"/>
          <a:sy n="80" d="100"/>
        </p:scale>
        <p:origin x="-1080" y="52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6" rIns="91814" bIns="45906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6" rIns="91814" bIns="45906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97225" y="500063"/>
            <a:ext cx="3536950" cy="2500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167063"/>
            <a:ext cx="7940675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6" rIns="91814" bIns="459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34125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6" rIns="91814" bIns="45906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334125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6" rIns="91814" bIns="45906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</a:defRPr>
            </a:lvl1pPr>
          </a:lstStyle>
          <a:p>
            <a:pPr>
              <a:defRPr/>
            </a:pPr>
            <a:fld id="{8760789E-D7A6-4AEC-8D09-CEAB8FF0A6D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944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64C66-97BD-498F-A6CF-FD250F181F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755DD-7DAD-4DD3-AC45-B2724E3965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3FACC-79B8-40B2-AEAA-F5F5DAAF1D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534988" y="303213"/>
            <a:ext cx="9623425" cy="6451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89615-6BF1-4E42-8590-BBAB955671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7C199-B8D9-40D0-AAA3-7AD2E58675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36809-A24C-48C5-A7FB-E6B7980A60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B9250-2DA4-4BCE-9542-F2CC6D6E681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DEE22-C31F-45D5-BC21-E5DB43E1A2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D3E98-6E56-4E23-A218-CDCF5671E3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131DC-BC92-4A31-A993-D422D35BDB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289DC-3691-458D-BB43-77CB8CAA8F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AE000-ADEF-4E2D-A810-D1FBE487FC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79709-1211-4543-AD72-BF87788539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CFEEE-9650-408C-9E3C-0075160D27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C6B78-14AB-41D3-AA7D-5CB634464E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3E481-15B9-4827-973B-5B7AE982AC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AC0C0-97E2-4BE1-955C-C932A78F1F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792AA-4E72-4DB6-926F-7C4EF1E0D3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F19B5-D694-4040-849E-3DF195721A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C9C55-DE29-4D85-858F-D9915506C0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448E6-32C0-4CD1-8BCE-5F0443A538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347FC-DA8D-4E69-B691-18FBA5C8FA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AC033-0479-4D2C-B4F4-84A92925C2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4860003-E4E1-41AC-8987-BBAD152DD2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B698910-F557-41FC-8AF5-B3B699B5BC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01_TRENITALIA - Avviso provvedimenti - orizzontale SINGOLO FOGLIO e DOPPIO FOGLIO - Italian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88638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00038" y="6632575"/>
            <a:ext cx="2262187" cy="7286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1042988"/>
            <a:endParaRPr lang="it-IT"/>
          </a:p>
        </p:txBody>
      </p:sp>
      <p:pic>
        <p:nvPicPr>
          <p:cNvPr id="3076" name="Picture 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6350" y="6754813"/>
            <a:ext cx="15017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213" y="6754813"/>
            <a:ext cx="17240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124"/>
          <p:cNvSpPr txBox="1">
            <a:spLocks noChangeArrowheads="1"/>
          </p:cNvSpPr>
          <p:nvPr/>
        </p:nvSpPr>
        <p:spPr bwMode="auto">
          <a:xfrm>
            <a:off x="1395413" y="515938"/>
            <a:ext cx="3673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>
            <a:spAutoFit/>
          </a:bodyPr>
          <a:lstStyle/>
          <a:p>
            <a:pPr defTabSz="1042988">
              <a:spcBef>
                <a:spcPct val="50000"/>
              </a:spcBef>
            </a:pPr>
            <a:r>
              <a:rPr lang="it-IT" sz="2400" b="1">
                <a:solidFill>
                  <a:schemeClr val="bg1"/>
                </a:solidFill>
              </a:rPr>
              <a:t>14 MARZO 2014</a:t>
            </a:r>
          </a:p>
        </p:txBody>
      </p:sp>
      <p:sp>
        <p:nvSpPr>
          <p:cNvPr id="3079" name="Text Box 123"/>
          <p:cNvSpPr txBox="1">
            <a:spLocks noChangeArrowheads="1"/>
          </p:cNvSpPr>
          <p:nvPr/>
        </p:nvSpPr>
        <p:spPr bwMode="auto">
          <a:xfrm>
            <a:off x="1362075" y="908050"/>
            <a:ext cx="9159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>
            <a:spAutoFit/>
          </a:bodyPr>
          <a:lstStyle/>
          <a:p>
            <a:pPr algn="just" defTabSz="1042988"/>
            <a:r>
              <a:rPr lang="it-IT" sz="2400" b="1"/>
              <a:t>SCIOPERO NAZIONALE TRASPORTO FERROVIARIO</a:t>
            </a:r>
          </a:p>
          <a:p>
            <a:pPr algn="just" defTabSz="1042988"/>
            <a:r>
              <a:rPr lang="it-IT" sz="2200" b="1"/>
              <a:t>GRUPPO FERROVIE DELLO STATO ITALIANE S.P.A. E TRENORD</a:t>
            </a:r>
          </a:p>
        </p:txBody>
      </p:sp>
      <p:sp>
        <p:nvSpPr>
          <p:cNvPr id="3080" name="Rectangle 122"/>
          <p:cNvSpPr>
            <a:spLocks noChangeArrowheads="1"/>
          </p:cNvSpPr>
          <p:nvPr/>
        </p:nvSpPr>
        <p:spPr bwMode="auto">
          <a:xfrm>
            <a:off x="1343025" y="1851025"/>
            <a:ext cx="91059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1042988"/>
            <a:r>
              <a:rPr lang="it-IT" sz="1600" b="1" dirty="0"/>
              <a:t>Dalle ore 9.01 alle ore 16.59 di venerdì 14 marzo 2014 </a:t>
            </a:r>
            <a:r>
              <a:rPr lang="it-IT" sz="1600" dirty="0"/>
              <a:t>è stato indetto uno sciopero nazionale del personale del Gruppo Ferrovie dello Stato Italiane S.p.A. e del personale di Trenord</a:t>
            </a:r>
            <a:r>
              <a:rPr lang="it-IT" sz="1600" dirty="0" smtClean="0"/>
              <a:t>.</a:t>
            </a:r>
          </a:p>
          <a:p>
            <a:pPr algn="just" defTabSz="1042988"/>
            <a:endParaRPr lang="it-IT" sz="1600" dirty="0" smtClean="0"/>
          </a:p>
          <a:p>
            <a:pPr algn="just" defTabSz="1042988"/>
            <a:r>
              <a:rPr lang="it-IT" sz="1600" dirty="0" smtClean="0"/>
              <a:t>I treni </a:t>
            </a:r>
            <a:r>
              <a:rPr lang="it-IT" sz="1600" b="1" dirty="0" smtClean="0"/>
              <a:t>Regionali Trenitalia e Trenord </a:t>
            </a:r>
            <a:r>
              <a:rPr lang="it-IT" sz="1600" dirty="0" smtClean="0"/>
              <a:t>ed i treni </a:t>
            </a:r>
            <a:r>
              <a:rPr lang="it-IT" sz="1600" b="1" dirty="0" smtClean="0"/>
              <a:t>Lunga Percorrenza Trenord</a:t>
            </a:r>
            <a:r>
              <a:rPr lang="it-IT" sz="1600" dirty="0" smtClean="0"/>
              <a:t> potranno subire </a:t>
            </a:r>
            <a:r>
              <a:rPr lang="it-IT" sz="1600" b="1" dirty="0" smtClean="0"/>
              <a:t>variazioni o cancellazioni</a:t>
            </a:r>
            <a:r>
              <a:rPr lang="it-IT" sz="1600" dirty="0"/>
              <a:t>.</a:t>
            </a:r>
            <a:r>
              <a:rPr lang="it-IT" sz="1600" dirty="0" smtClean="0"/>
              <a:t> </a:t>
            </a:r>
          </a:p>
          <a:p>
            <a:pPr algn="just" defTabSz="1042988"/>
            <a:r>
              <a:rPr lang="it-IT" sz="1600" dirty="0" smtClean="0"/>
              <a:t>L’agitazione sindacale potrà comportare ulteriori modifiche al servizio anche prima dell’inizio e dopo la sua conclusione.</a:t>
            </a:r>
          </a:p>
          <a:p>
            <a:pPr algn="just" defTabSz="1042988"/>
            <a:endParaRPr lang="it-IT" sz="1600" dirty="0" smtClean="0"/>
          </a:p>
          <a:p>
            <a:pPr algn="just" defTabSz="1042988"/>
            <a:r>
              <a:rPr lang="it-IT" sz="1600" dirty="0" smtClean="0"/>
              <a:t>Nel corso dello sciopero sarà garantito il collegamento tra Roma Termini e l’aeroporto di Fiumicino, con il treno “Leonardo Express” o con autobus sostitutivi.</a:t>
            </a:r>
          </a:p>
          <a:p>
            <a:pPr algn="just" defTabSz="1042988"/>
            <a:r>
              <a:rPr lang="it-IT" sz="1600" dirty="0" smtClean="0"/>
              <a:t>Il collegamento tra Milano Porta Garibaldi/Milano Cadorna e l’aeroporto di Malpensa sarà garantito da autobus sostitutivi no-stop.</a:t>
            </a:r>
          </a:p>
          <a:p>
            <a:pPr algn="just" defTabSz="1042988"/>
            <a:endParaRPr lang="it-IT" sz="1600" dirty="0" smtClean="0"/>
          </a:p>
          <a:p>
            <a:pPr algn="just" defTabSz="1042988"/>
            <a:r>
              <a:rPr lang="it-IT" sz="1600" dirty="0" smtClean="0"/>
              <a:t>I treni a </a:t>
            </a:r>
            <a:r>
              <a:rPr lang="it-IT" sz="1600" b="1" dirty="0"/>
              <a:t>L</a:t>
            </a:r>
            <a:r>
              <a:rPr lang="it-IT" sz="1600" b="1" dirty="0" smtClean="0"/>
              <a:t>unga </a:t>
            </a:r>
            <a:r>
              <a:rPr lang="it-IT" sz="1600" b="1" dirty="0"/>
              <a:t>P</a:t>
            </a:r>
            <a:r>
              <a:rPr lang="it-IT" sz="1600" b="1" dirty="0" smtClean="0"/>
              <a:t>ercorrenza</a:t>
            </a:r>
            <a:r>
              <a:rPr lang="it-IT" sz="1600" dirty="0" smtClean="0"/>
              <a:t> </a:t>
            </a:r>
            <a:r>
              <a:rPr lang="it-IT" sz="1600" b="1" dirty="0" smtClean="0"/>
              <a:t>di Trenitalia </a:t>
            </a:r>
            <a:r>
              <a:rPr lang="it-IT" sz="1600" dirty="0" smtClean="0"/>
              <a:t>subiranno le </a:t>
            </a:r>
            <a:r>
              <a:rPr lang="it-IT" sz="1600" b="1" dirty="0" smtClean="0"/>
              <a:t>modifiche </a:t>
            </a:r>
            <a:r>
              <a:rPr lang="it-IT" sz="1600" u="sng" dirty="0" smtClean="0"/>
              <a:t>indicate nel foglio 2.</a:t>
            </a:r>
            <a:endParaRPr lang="it-IT" sz="1600" u="sng" dirty="0">
              <a:solidFill>
                <a:srgbClr val="FFFF00"/>
              </a:solidFill>
            </a:endParaRPr>
          </a:p>
        </p:txBody>
      </p:sp>
      <p:sp>
        <p:nvSpPr>
          <p:cNvPr id="3139" name="Rectangle 403"/>
          <p:cNvSpPr>
            <a:spLocks noChangeArrowheads="1"/>
          </p:cNvSpPr>
          <p:nvPr/>
        </p:nvSpPr>
        <p:spPr bwMode="auto">
          <a:xfrm>
            <a:off x="198438" y="5969000"/>
            <a:ext cx="1020762" cy="285750"/>
          </a:xfrm>
          <a:prstGeom prst="rect">
            <a:avLst/>
          </a:prstGeom>
          <a:solidFill>
            <a:srgbClr val="ED7701"/>
          </a:solidFill>
          <a:ln w="9525">
            <a:noFill/>
            <a:miter lim="800000"/>
            <a:headEnd/>
            <a:tailEnd/>
          </a:ln>
        </p:spPr>
        <p:txBody>
          <a:bodyPr lIns="83969" tIns="41985" rIns="83969" bIns="41985" anchor="ctr"/>
          <a:lstStyle/>
          <a:p>
            <a:pPr algn="ctr" defTabSz="957263"/>
            <a:r>
              <a:rPr lang="it-IT" sz="1000" b="1"/>
              <a:t>Foglio 1 di 2</a:t>
            </a:r>
            <a:endParaRPr lang="it-IT" sz="1000"/>
          </a:p>
        </p:txBody>
      </p:sp>
      <p:pic>
        <p:nvPicPr>
          <p:cNvPr id="3141" name="Picture 86"/>
          <p:cNvPicPr>
            <a:picLocks noChangeAspect="1" noChangeArrowheads="1"/>
          </p:cNvPicPr>
          <p:nvPr/>
        </p:nvPicPr>
        <p:blipFill>
          <a:blip r:embed="rId5" cstate="print"/>
          <a:srcRect b="47362"/>
          <a:stretch>
            <a:fillRect/>
          </a:stretch>
        </p:blipFill>
        <p:spPr bwMode="auto">
          <a:xfrm>
            <a:off x="4241800" y="6797675"/>
            <a:ext cx="21590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204"/>
          <p:cNvSpPr txBox="1">
            <a:spLocks noChangeArrowheads="1"/>
          </p:cNvSpPr>
          <p:nvPr/>
        </p:nvSpPr>
        <p:spPr bwMode="auto">
          <a:xfrm>
            <a:off x="1335089" y="3072451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1042988"/>
            <a:r>
              <a:rPr lang="it-IT" sz="1600" dirty="0" smtClean="0"/>
              <a:t>.</a:t>
            </a:r>
            <a:endParaRPr lang="it-IT" sz="1600" dirty="0"/>
          </a:p>
        </p:txBody>
      </p:sp>
      <p:sp>
        <p:nvSpPr>
          <p:cNvPr id="14" name="Rettangolo 13"/>
          <p:cNvSpPr/>
          <p:nvPr/>
        </p:nvSpPr>
        <p:spPr>
          <a:xfrm>
            <a:off x="1295811" y="5393819"/>
            <a:ext cx="90238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042988"/>
            <a:r>
              <a:rPr lang="it-IT" sz="1600" u="sng" dirty="0" smtClean="0"/>
              <a:t>Informazioni</a:t>
            </a:r>
            <a:r>
              <a:rPr lang="it-IT" sz="1600" dirty="0" smtClean="0"/>
              <a:t>: </a:t>
            </a:r>
            <a:r>
              <a:rPr lang="it-IT" sz="1600" b="1" dirty="0" smtClean="0"/>
              <a:t>www.fsitaliane.it, www.trenitalia.com, uffici informazioni e assistenza clienti e biglietterie, www.trenord.it, </a:t>
            </a:r>
            <a:r>
              <a:rPr lang="it-IT" sz="1600" b="1" dirty="0" err="1" smtClean="0"/>
              <a:t>Contact</a:t>
            </a:r>
            <a:r>
              <a:rPr lang="it-IT" sz="1600" b="1" dirty="0" smtClean="0"/>
              <a:t> Center Trenord 800.500.005 </a:t>
            </a:r>
            <a:r>
              <a:rPr lang="it-IT" sz="1600" dirty="0" smtClean="0"/>
              <a:t>(attivo giornalmente dalle 7.00 alle 21.00)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01_TRENITALIA - Avviso provvedimenti - orizzontale SINGOLO FOGLIO e DOPPIO FOGLIO - Italiano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88638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87338" y="6556375"/>
            <a:ext cx="2274887" cy="7286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1042988"/>
            <a:endParaRPr lang="it-IT"/>
          </a:p>
        </p:txBody>
      </p:sp>
      <p:pic>
        <p:nvPicPr>
          <p:cNvPr id="4100" name="Picture 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6350" y="6754813"/>
            <a:ext cx="15017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213" y="6754813"/>
            <a:ext cx="17240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403"/>
          <p:cNvSpPr>
            <a:spLocks noChangeArrowheads="1"/>
          </p:cNvSpPr>
          <p:nvPr/>
        </p:nvSpPr>
        <p:spPr bwMode="auto">
          <a:xfrm>
            <a:off x="211138" y="5969000"/>
            <a:ext cx="1020762" cy="285750"/>
          </a:xfrm>
          <a:prstGeom prst="rect">
            <a:avLst/>
          </a:prstGeom>
          <a:solidFill>
            <a:srgbClr val="ED7701"/>
          </a:solidFill>
          <a:ln w="9525">
            <a:noFill/>
            <a:miter lim="800000"/>
            <a:headEnd/>
            <a:tailEnd/>
          </a:ln>
        </p:spPr>
        <p:txBody>
          <a:bodyPr lIns="83969" tIns="41985" rIns="83969" bIns="41985" anchor="ctr"/>
          <a:lstStyle/>
          <a:p>
            <a:pPr algn="ctr" defTabSz="957263"/>
            <a:r>
              <a:rPr lang="it-IT" sz="1000" b="1"/>
              <a:t>Foglio 2 di 2</a:t>
            </a:r>
            <a:endParaRPr lang="it-IT" sz="1000"/>
          </a:p>
        </p:txBody>
      </p:sp>
      <p:graphicFrame>
        <p:nvGraphicFramePr>
          <p:cNvPr id="11" name="Group 1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134537"/>
              </p:ext>
            </p:extLst>
          </p:nvPr>
        </p:nvGraphicFramePr>
        <p:xfrm>
          <a:off x="1389156" y="4993683"/>
          <a:ext cx="9054110" cy="1027235"/>
        </p:xfrm>
        <a:graphic>
          <a:graphicData uri="http://schemas.openxmlformats.org/drawingml/2006/table">
            <a:tbl>
              <a:tblPr/>
              <a:tblGrid>
                <a:gridCol w="914658"/>
                <a:gridCol w="1128156"/>
                <a:gridCol w="534389"/>
                <a:gridCol w="1187533"/>
                <a:gridCol w="558140"/>
                <a:gridCol w="4731234"/>
              </a:tblGrid>
              <a:tr h="257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Treno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Partenza</a:t>
                      </a:r>
                      <a:endParaRPr kumimoji="0" lang="it-IT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Arrivo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Provvedimenti</a:t>
                      </a:r>
                      <a:endParaRPr kumimoji="0" lang="it-IT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</a:tr>
              <a:tr h="300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IC 721/723</a:t>
                      </a:r>
                    </a:p>
                  </a:txBody>
                  <a:tcPr marL="80147" marR="80147" marT="40074" marB="4007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ROMA TERMINI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7.26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SIRACUSA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PALERMO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18.29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19.00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CANCELLATO.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IC 722/728</a:t>
                      </a:r>
                    </a:p>
                  </a:txBody>
                  <a:tcPr marL="80147" marR="80147" marT="40074" marB="4007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PALERMO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SIRACUSA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7.33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ROMA TERMINI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18.34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CANCELLATO.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4" name="Text Box 124"/>
          <p:cNvSpPr txBox="1">
            <a:spLocks noChangeArrowheads="1"/>
          </p:cNvSpPr>
          <p:nvPr/>
        </p:nvSpPr>
        <p:spPr bwMode="auto">
          <a:xfrm>
            <a:off x="1395413" y="515938"/>
            <a:ext cx="3673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>
            <a:spAutoFit/>
          </a:bodyPr>
          <a:lstStyle/>
          <a:p>
            <a:pPr defTabSz="1042988">
              <a:spcBef>
                <a:spcPct val="50000"/>
              </a:spcBef>
            </a:pPr>
            <a:r>
              <a:rPr lang="it-IT" sz="2400" b="1">
                <a:solidFill>
                  <a:schemeClr val="bg1"/>
                </a:solidFill>
              </a:rPr>
              <a:t>14 MARZO 2014</a:t>
            </a:r>
          </a:p>
        </p:txBody>
      </p:sp>
      <p:sp>
        <p:nvSpPr>
          <p:cNvPr id="4135" name="Rectangle 4215"/>
          <p:cNvSpPr>
            <a:spLocks noChangeArrowheads="1"/>
          </p:cNvSpPr>
          <p:nvPr/>
        </p:nvSpPr>
        <p:spPr bwMode="auto">
          <a:xfrm>
            <a:off x="1424781" y="4602314"/>
            <a:ext cx="4467225" cy="28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3969" tIns="41985" rIns="83969" bIns="41985" anchor="ctr">
            <a:spAutoFit/>
          </a:bodyPr>
          <a:lstStyle/>
          <a:p>
            <a:pPr defTabSz="839788"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FF6600"/>
                </a:solidFill>
              </a:rPr>
              <a:t>Linea </a:t>
            </a:r>
            <a:r>
              <a:rPr lang="it-IT" sz="1600" b="1" dirty="0">
                <a:solidFill>
                  <a:srgbClr val="FF6600"/>
                </a:solidFill>
              </a:rPr>
              <a:t>Roma </a:t>
            </a:r>
            <a:r>
              <a:rPr lang="it-IT" sz="1600" b="1" dirty="0" smtClean="0">
                <a:solidFill>
                  <a:srgbClr val="FF6600"/>
                </a:solidFill>
              </a:rPr>
              <a:t>- </a:t>
            </a:r>
            <a:r>
              <a:rPr lang="it-IT" sz="1600" b="1" dirty="0">
                <a:solidFill>
                  <a:srgbClr val="FF6600"/>
                </a:solidFill>
              </a:rPr>
              <a:t>Palermo/Siracusa</a:t>
            </a:r>
          </a:p>
        </p:txBody>
      </p:sp>
      <p:pic>
        <p:nvPicPr>
          <p:cNvPr id="4136" name="Picture 86"/>
          <p:cNvPicPr>
            <a:picLocks noChangeAspect="1" noChangeArrowheads="1"/>
          </p:cNvPicPr>
          <p:nvPr/>
        </p:nvPicPr>
        <p:blipFill>
          <a:blip r:embed="rId5" cstate="print"/>
          <a:srcRect b="47362"/>
          <a:stretch>
            <a:fillRect/>
          </a:stretch>
        </p:blipFill>
        <p:spPr bwMode="auto">
          <a:xfrm>
            <a:off x="4371975" y="6750050"/>
            <a:ext cx="21590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737552"/>
              </p:ext>
            </p:extLst>
          </p:nvPr>
        </p:nvGraphicFramePr>
        <p:xfrm>
          <a:off x="1389412" y="1737404"/>
          <a:ext cx="9048998" cy="2534088"/>
        </p:xfrm>
        <a:graphic>
          <a:graphicData uri="http://schemas.openxmlformats.org/drawingml/2006/table">
            <a:tbl>
              <a:tblPr/>
              <a:tblGrid>
                <a:gridCol w="933841"/>
                <a:gridCol w="1133475"/>
                <a:gridCol w="542925"/>
                <a:gridCol w="1190625"/>
                <a:gridCol w="509031"/>
                <a:gridCol w="4739101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Treno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Partenza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Arrivo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Provvedimenti</a:t>
                      </a:r>
                      <a:endParaRPr kumimoji="0" lang="it-IT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IC 653/654</a:t>
                      </a:r>
                    </a:p>
                  </a:txBody>
                  <a:tcPr marL="80147" marR="80147" marT="40074" marB="4007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MILANO </a:t>
                      </a:r>
                      <a:r>
                        <a:rPr kumimoji="0" lang="it-IT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C.LE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GENOVA P.P.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VENTIMIGLIA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11.04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CANCELLATO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DA SAVONA A VENTIMIGLIA.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IC 659/660</a:t>
                      </a:r>
                    </a:p>
                  </a:txBody>
                  <a:tcPr marL="80147" marR="80147" marT="40074" marB="4007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MILANO </a:t>
                      </a:r>
                      <a:r>
                        <a:rPr kumimoji="0" lang="it-IT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C.LE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GENOVA P.P.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10.55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VENTIMIGLIA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13.07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CANCELLATO 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 SAVONA A VENTIMIGLIA.</a:t>
                      </a:r>
                      <a:endParaRPr kumimoji="0" lang="it-IT" sz="1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IC 745/746</a:t>
                      </a:r>
                    </a:p>
                  </a:txBody>
                  <a:tcPr marL="80147" marR="80147" marT="40074" marB="4007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VENTIMIGLIA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GENOVA P.P.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10.59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13.21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MILANO </a:t>
                      </a:r>
                      <a:r>
                        <a:rPr kumimoji="0" lang="it-IT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C.LE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14.50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CANCELLATO 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 VENTIMIGLIA A GENOVA P.P.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PARTE 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 Genova P.P. alle ore 13.21.</a:t>
                      </a:r>
                      <a:endParaRPr kumimoji="0" lang="it-IT" sz="1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IC 741/742</a:t>
                      </a:r>
                    </a:p>
                  </a:txBody>
                  <a:tcPr marL="80147" marR="80147" marT="40074" marB="4007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MILANO </a:t>
                      </a:r>
                      <a:r>
                        <a:rPr kumimoji="0" lang="it-IT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C.LE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GENOVA P.P.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11.10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12.55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VENTIMIGLIA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15.04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CANCELLATO 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 GENOVA P.P. A VENTIMIGLIA.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IC 677/678</a:t>
                      </a:r>
                    </a:p>
                  </a:txBody>
                  <a:tcPr marL="80147" marR="80147" marT="40074" marB="4007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VENTIMIGLIA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GENOVA P.P.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14.59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17.21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MILANO </a:t>
                      </a:r>
                      <a:r>
                        <a:rPr kumimoji="0" lang="it-IT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C.LE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18.55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CANCELLATO 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 VENTIMIGLIA A SAVONA.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PARTE 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 Savona alle ore 16.33.</a:t>
                      </a:r>
                      <a:endParaRPr kumimoji="0" lang="it-IT" sz="1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IC 681/682</a:t>
                      </a:r>
                    </a:p>
                  </a:txBody>
                  <a:tcPr marL="80147" marR="80147" marT="40074" marB="40074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VENTIMIGLIA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GENOVA P.P.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16.58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19.21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MILANO </a:t>
                      </a:r>
                      <a:r>
                        <a:rPr kumimoji="0" lang="it-IT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C.LE</a:t>
                      </a: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20.50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CANCELLATO 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 VENTIMIGLIA A SAVONA.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PARTE </a:t>
                      </a: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 Savona alle ore 18.33.</a:t>
                      </a:r>
                    </a:p>
                  </a:txBody>
                  <a:tcPr marL="80147" marR="80147" marT="40074" marB="4007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4215"/>
          <p:cNvSpPr>
            <a:spLocks noChangeArrowheads="1"/>
          </p:cNvSpPr>
          <p:nvPr/>
        </p:nvSpPr>
        <p:spPr bwMode="auto">
          <a:xfrm>
            <a:off x="1410405" y="1334200"/>
            <a:ext cx="44672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3969" tIns="41985" rIns="83969" bIns="41985" anchor="ctr">
            <a:spAutoFit/>
          </a:bodyPr>
          <a:lstStyle/>
          <a:p>
            <a:pPr defTabSz="839788">
              <a:spcBef>
                <a:spcPct val="50000"/>
              </a:spcBef>
            </a:pPr>
            <a:r>
              <a:rPr lang="it-IT" sz="1600" b="1" dirty="0">
                <a:solidFill>
                  <a:srgbClr val="FF6600"/>
                </a:solidFill>
              </a:rPr>
              <a:t> Linea </a:t>
            </a:r>
            <a:r>
              <a:rPr lang="it-IT" sz="1600" b="1" dirty="0" smtClean="0">
                <a:solidFill>
                  <a:srgbClr val="FF6600"/>
                </a:solidFill>
              </a:rPr>
              <a:t>Milano </a:t>
            </a:r>
            <a:r>
              <a:rPr lang="it-IT" sz="1600" b="1" dirty="0" smtClean="0">
                <a:solidFill>
                  <a:srgbClr val="FF6600"/>
                </a:solidFill>
              </a:rPr>
              <a:t>- </a:t>
            </a:r>
            <a:r>
              <a:rPr lang="it-IT" sz="1600" b="1" dirty="0" smtClean="0">
                <a:solidFill>
                  <a:srgbClr val="FF6600"/>
                </a:solidFill>
              </a:rPr>
              <a:t>Genova - Ventimiglia</a:t>
            </a:r>
            <a:endParaRPr lang="it-IT" sz="1600" b="1" dirty="0">
              <a:solidFill>
                <a:srgbClr val="FF6600"/>
              </a:solidFill>
            </a:endParaRPr>
          </a:p>
        </p:txBody>
      </p:sp>
      <p:sp>
        <p:nvSpPr>
          <p:cNvPr id="13" name="Rectangle 122"/>
          <p:cNvSpPr>
            <a:spLocks noChangeArrowheads="1"/>
          </p:cNvSpPr>
          <p:nvPr/>
        </p:nvSpPr>
        <p:spPr bwMode="auto">
          <a:xfrm>
            <a:off x="1395413" y="1017939"/>
            <a:ext cx="79078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429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4298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4298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4298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4298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/>
              <a:t>I </a:t>
            </a:r>
            <a:r>
              <a:rPr lang="it-IT" altLang="it-IT" sz="1800" b="1"/>
              <a:t>treni L</a:t>
            </a:r>
            <a:r>
              <a:rPr lang="it-IT" altLang="it-IT" sz="1800" b="1" smtClean="0"/>
              <a:t>unga </a:t>
            </a:r>
            <a:r>
              <a:rPr lang="it-IT" altLang="it-IT" sz="1800" b="1" dirty="0" smtClean="0"/>
              <a:t>P</a:t>
            </a:r>
            <a:r>
              <a:rPr lang="it-IT" altLang="it-IT" sz="1800" b="1" smtClean="0"/>
              <a:t>ercorrenza</a:t>
            </a:r>
            <a:r>
              <a:rPr lang="it-IT" altLang="it-IT" sz="1800" smtClean="0"/>
              <a:t> </a:t>
            </a:r>
            <a:r>
              <a:rPr lang="it-IT" altLang="it-IT" sz="1800" b="1" dirty="0" smtClean="0"/>
              <a:t>di Trenitalia </a:t>
            </a:r>
            <a:r>
              <a:rPr lang="it-IT" altLang="it-IT" sz="1800" dirty="0" smtClean="0"/>
              <a:t>subiranno </a:t>
            </a:r>
            <a:r>
              <a:rPr lang="it-IT" altLang="it-IT" sz="1800" dirty="0"/>
              <a:t>le seguenti </a:t>
            </a:r>
            <a:r>
              <a:rPr lang="it-IT" altLang="it-IT" sz="1800" b="1" dirty="0" smtClean="0"/>
              <a:t>modifiche</a:t>
            </a:r>
            <a:r>
              <a:rPr lang="it-IT" altLang="it-IT" sz="1800" dirty="0" smtClean="0"/>
              <a:t>:</a:t>
            </a:r>
            <a:endParaRPr lang="it-IT" alt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ersonalizza struttura">
  <a:themeElements>
    <a:clrScheme name="1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10247</TotalTime>
  <Words>369</Words>
  <Application>Microsoft Office PowerPoint</Application>
  <PresentationFormat>Personalizzato</PresentationFormat>
  <Paragraphs>99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4" baseType="lpstr">
      <vt:lpstr>1_Personalizza struttura</vt:lpstr>
      <vt:lpstr>Personalizza struttura</vt:lpstr>
      <vt:lpstr>Presentazione standard di PowerPoint</vt:lpstr>
      <vt:lpstr>Presentazione standard di PowerPoint</vt:lpstr>
    </vt:vector>
  </TitlesOfParts>
  <Company>fre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4931287</dc:creator>
  <cp:lastModifiedBy>IERINO' DANIELA</cp:lastModifiedBy>
  <cp:revision>1034</cp:revision>
  <dcterms:created xsi:type="dcterms:W3CDTF">2007-11-19T13:36:57Z</dcterms:created>
  <dcterms:modified xsi:type="dcterms:W3CDTF">2014-03-12T12:58:27Z</dcterms:modified>
</cp:coreProperties>
</file>