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56" r:id="rId2"/>
    <p:sldId id="260" r:id="rId3"/>
    <p:sldId id="257" r:id="rId4"/>
    <p:sldId id="263" r:id="rId5"/>
    <p:sldId id="282" r:id="rId6"/>
    <p:sldId id="304" r:id="rId7"/>
    <p:sldId id="309" r:id="rId8"/>
    <p:sldId id="281" r:id="rId9"/>
    <p:sldId id="285" r:id="rId10"/>
    <p:sldId id="287" r:id="rId11"/>
    <p:sldId id="305" r:id="rId12"/>
    <p:sldId id="306" r:id="rId13"/>
    <p:sldId id="291" r:id="rId14"/>
    <p:sldId id="298" r:id="rId15"/>
    <p:sldId id="286" r:id="rId16"/>
    <p:sldId id="293" r:id="rId17"/>
    <p:sldId id="292" r:id="rId18"/>
    <p:sldId id="294" r:id="rId19"/>
    <p:sldId id="295" r:id="rId20"/>
    <p:sldId id="296" r:id="rId21"/>
  </p:sldIdLst>
  <p:sldSz cx="12192000" cy="6858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8F8F8"/>
    <a:srgbClr val="111111"/>
    <a:srgbClr val="333333"/>
    <a:srgbClr val="5F5F5F"/>
    <a:srgbClr val="93D6FF"/>
    <a:srgbClr val="0033CC"/>
    <a:srgbClr val="F1E1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41" autoAdjust="0"/>
  </p:normalViewPr>
  <p:slideViewPr>
    <p:cSldViewPr snapToGrid="0">
      <p:cViewPr>
        <p:scale>
          <a:sx n="75" d="100"/>
          <a:sy n="75" d="100"/>
        </p:scale>
        <p:origin x="-1332" y="-870"/>
      </p:cViewPr>
      <p:guideLst>
        <p:guide orient="horz" pos="526"/>
        <p:guide pos="39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 snapToGrid="0">
      <p:cViewPr varScale="1">
        <p:scale>
          <a:sx n="79" d="100"/>
          <a:sy n="79" d="100"/>
        </p:scale>
        <p:origin x="-3246" y="-90"/>
      </p:cViewPr>
      <p:guideLst>
        <p:guide orient="horz" pos="3224"/>
        <p:guide pos="22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69" tIns="48185" rIns="96369" bIns="48185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69" tIns="48185" rIns="96369" bIns="48185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333F911D-C643-4578-B72D-12B94D122833}" type="datetimeFigureOut">
              <a:rPr lang="de-DE"/>
              <a:pPr/>
              <a:t>26.09.2014</a:t>
            </a:fld>
            <a:endParaRPr lang="de-DE"/>
          </a:p>
        </p:txBody>
      </p:sp>
      <p:sp>
        <p:nvSpPr>
          <p:cNvPr id="307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69" tIns="48185" rIns="96369" bIns="48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69" tIns="48185" rIns="96369" bIns="48185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69" tIns="48185" rIns="96369" bIns="48185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564859CD-2BCB-444D-82FE-737FAFB273E5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Das Gesetz der großen Zahlen bewirkt in Bozen umso großere Einsparungspotentiale!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Das Gesetz der großen Zahlen bewirkt in Bozen umso großere Einsparungspotentiale!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Das Gesetz der großen Zahlen bewirkt in Bozen umso großere Einsparungspotentiale!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smtClean="0"/>
              <a:t>Gemeinsame Philosophie und Verantwortung für das gesamte Gesundheitssystem.</a:t>
            </a:r>
          </a:p>
          <a:p>
            <a:r>
              <a:rPr lang="de-DE" smtClean="0"/>
              <a:t>Strategische Verantwortung ganz oben</a:t>
            </a:r>
          </a:p>
          <a:p>
            <a:r>
              <a:rPr lang="de-DE" smtClean="0"/>
              <a:t>Umsetzungsverantwortung in den Bezirken – oft andere Sichtweise sehr hilfreich = Rotation der Bezirksdirektionen</a:t>
            </a:r>
          </a:p>
          <a:p>
            <a:endParaRPr lang="de-DE" smtClean="0"/>
          </a:p>
          <a:p>
            <a:r>
              <a:rPr lang="de-DE" b="1" smtClean="0"/>
              <a:t>Dezentralisierung von Zentralen Dienstleistungen</a:t>
            </a:r>
          </a:p>
          <a:p>
            <a:r>
              <a:rPr lang="de-DE" smtClean="0"/>
              <a:t>Viele bisherige Dienste zu einem einzigen zusammenfassen. </a:t>
            </a:r>
          </a:p>
          <a:p>
            <a:r>
              <a:rPr lang="de-DE" smtClean="0"/>
              <a:t>D.h. aber nicht, dass alles zentral in Bozen angesiedelt sein muss. </a:t>
            </a:r>
          </a:p>
          <a:p>
            <a:r>
              <a:rPr lang="de-DE" smtClean="0"/>
              <a:t>Wichtig ist die Hauptzuständigkeit für den jeweiligen Dienst  =  vernünftig</a:t>
            </a:r>
          </a:p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1000" b="1" smtClean="0"/>
              <a:t>Zu 1: Alternde Bevölkerung</a:t>
            </a:r>
          </a:p>
          <a:p>
            <a:pPr eaLnBrk="1" hangingPunct="1">
              <a:buFontTx/>
              <a:buChar char="•"/>
            </a:pPr>
            <a:r>
              <a:rPr lang="de-DE" sz="1000" smtClean="0"/>
              <a:t>  Über 65-Jährige: 98.000; davon ¾ leiden an einer chronischen Krankheit (73.000)</a:t>
            </a:r>
          </a:p>
          <a:p>
            <a:pPr eaLnBrk="1" hangingPunct="1">
              <a:buFontTx/>
              <a:buChar char="•"/>
            </a:pPr>
            <a:endParaRPr lang="de-DE" sz="1000" smtClean="0"/>
          </a:p>
          <a:p>
            <a:pPr eaLnBrk="1" hangingPunct="1"/>
            <a:r>
              <a:rPr lang="de-DE" sz="1000" b="1" smtClean="0"/>
              <a:t>Zu 2:  Fachärztemangel:</a:t>
            </a:r>
          </a:p>
          <a:p>
            <a:pPr eaLnBrk="1" hangingPunct="1"/>
            <a:r>
              <a:rPr lang="de-DE" sz="1000" smtClean="0"/>
              <a:t>Entgegenwirken durch attraktive Arbeitsplätze mit Entwicklungsmöglichkeiten z.B. durch Forschung.</a:t>
            </a:r>
          </a:p>
          <a:p>
            <a:pPr eaLnBrk="1" hangingPunct="1"/>
            <a:r>
              <a:rPr lang="de-DE" sz="1000" smtClean="0"/>
              <a:t>Laut Liste am meisten gettonisti in den Bereichen: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Pädiatrie (28)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Orthopädie und Traumatologie 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Neurologie und Neurochirurgie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Innere Medizin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Allgemeine Chirurgie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Gynäkologie und Geburtshilfe</a:t>
            </a:r>
          </a:p>
          <a:p>
            <a:pPr eaLnBrk="1" hangingPunct="1"/>
            <a:endParaRPr lang="de-DE" sz="1000" smtClean="0"/>
          </a:p>
          <a:p>
            <a:pPr eaLnBrk="1" hangingPunct="1"/>
            <a:r>
              <a:rPr lang="de-DE" sz="1000" b="1" smtClean="0"/>
              <a:t>Zu 3  Geänderte Erwartungen: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Alles, sofort, jederzeit, vor Ort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Oder wenn notwendig an den besten Orten der Welt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Alles möglichst gratis</a:t>
            </a:r>
          </a:p>
          <a:p>
            <a:pPr lvl="1" eaLnBrk="1" hangingPunct="1">
              <a:buFontTx/>
              <a:buChar char="•"/>
            </a:pPr>
            <a:r>
              <a:rPr lang="de-DE" sz="1000" smtClean="0"/>
              <a:t>Autodiagnose via Internet schafft Nachfrage nach Leistungen und unangemessene Erwartungshaltung</a:t>
            </a:r>
          </a:p>
          <a:p>
            <a:pPr eaLnBrk="1" hangingPunct="1"/>
            <a:endParaRPr lang="de-DE" sz="10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58738" y="768350"/>
            <a:ext cx="6821487" cy="3836988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Zu 4: Angebot und Strukturen „aus einem Guss“</a:t>
            </a:r>
          </a:p>
          <a:p>
            <a:r>
              <a:rPr lang="de-DE" smtClean="0"/>
              <a:t>Zu 5: auch die Verwaltung im Miteinander ausrichten und auf das Ganze richten und nicht die „Kirchtürme im Kopf“</a:t>
            </a:r>
          </a:p>
          <a:p>
            <a:endParaRPr lang="de-DE" smtClean="0"/>
          </a:p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Zu 24-h Erreichbarkeit:</a:t>
            </a:r>
          </a:p>
          <a:p>
            <a:r>
              <a:rPr lang="de-DE" smtClean="0"/>
              <a:t>Nach dem Modell der „Diensthabenden Apotheke“</a:t>
            </a:r>
          </a:p>
          <a:p>
            <a:endParaRPr lang="de-DE" smtClean="0"/>
          </a:p>
          <a:p>
            <a:r>
              <a:rPr lang="de-DE" smtClean="0"/>
              <a:t>Zu Information:</a:t>
            </a:r>
          </a:p>
          <a:p>
            <a:r>
              <a:rPr lang="de-DE" smtClean="0"/>
              <a:t>Wunderbar funktionierender Anrufdienst „118“  auch nutzbar zur Kontaktaufnahme mit dem diensthabenden Arzt. </a:t>
            </a:r>
          </a:p>
          <a:p>
            <a:endParaRPr lang="de-DE" smtClean="0"/>
          </a:p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Bozen bietet in vielen Bereichen Leistungen auf höchstem Niveau. </a:t>
            </a:r>
          </a:p>
          <a:p>
            <a:r>
              <a:rPr lang="de-DE" smtClean="0"/>
              <a:t>Allerdings: Bei vergleichbaren Leistungen und Tätigkeiten hie und da große Abweichungen  von den Klassenbesten, also von der internen Benchmark.</a:t>
            </a:r>
          </a:p>
          <a:p>
            <a:endParaRPr lang="de-DE" smtClean="0"/>
          </a:p>
          <a:p>
            <a:r>
              <a:rPr lang="de-DE" smtClean="0"/>
              <a:t>Aber auch Bezirkskrankenhäuser weichen ab.</a:t>
            </a:r>
          </a:p>
          <a:p>
            <a:endParaRPr lang="de-DE" smtClean="0"/>
          </a:p>
          <a:p>
            <a:r>
              <a:rPr lang="de-DE" smtClean="0"/>
              <a:t>Überall muss eine Angleichung erfolgen, denn gleiche Leistungen müssen gleich viel kosten.   </a:t>
            </a:r>
          </a:p>
          <a:p>
            <a:endParaRPr lang="de-DE" smtClean="0"/>
          </a:p>
          <a:p>
            <a:r>
              <a:rPr lang="de-DE" smtClean="0"/>
              <a:t>Bozen weicht zu oberitalienischen KH sehr deutlich ab, Grund Zweisprachigkeit, aber 40% nicht möglich..-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/>
          <p:nvPr userDrawn="1"/>
        </p:nvSpPr>
        <p:spPr>
          <a:xfrm rot="5400000">
            <a:off x="-2767012" y="2767012"/>
            <a:ext cx="6858000" cy="1323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Textfeld 8"/>
          <p:cNvSpPr txBox="1"/>
          <p:nvPr userDrawn="1"/>
        </p:nvSpPr>
        <p:spPr>
          <a:xfrm>
            <a:off x="0" y="2693988"/>
            <a:ext cx="1400175" cy="63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>
                <a:solidFill>
                  <a:srgbClr val="5F5F5F"/>
                </a:solidFill>
              </a:rPr>
              <a:t>Gesundheitsversorgung Südtirol 2020</a:t>
            </a:r>
          </a:p>
          <a:p>
            <a:pPr algn="ctr">
              <a:defRPr/>
            </a:pPr>
            <a:r>
              <a:rPr lang="de-DE" sz="900">
                <a:solidFill>
                  <a:srgbClr val="5F5F5F"/>
                </a:solidFill>
              </a:rPr>
              <a:t>Entwicklungsleitlinien</a:t>
            </a:r>
            <a:br>
              <a:rPr lang="de-DE" sz="900">
                <a:solidFill>
                  <a:srgbClr val="5F5F5F"/>
                </a:solidFill>
              </a:rPr>
            </a:br>
            <a:endParaRPr lang="de-DE" sz="900">
              <a:solidFill>
                <a:srgbClr val="5F5F5F"/>
              </a:solidFill>
            </a:endParaRPr>
          </a:p>
        </p:txBody>
      </p:sp>
      <p:pic>
        <p:nvPicPr>
          <p:cNvPr id="6" name="Picture 9" descr="Adler (2)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7800" y="1538288"/>
            <a:ext cx="938213" cy="113665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88168" y="365126"/>
            <a:ext cx="9765632" cy="94423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88168" y="1657184"/>
            <a:ext cx="9765632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13D1-4E57-40D8-ABDD-CF0B3DA695E9}" type="datetime1">
              <a:rPr lang="de-DE"/>
              <a:pPr>
                <a:defRPr/>
              </a:pPr>
              <a:t>26.09.2014</a:t>
            </a:fld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4A06-673F-4E49-B309-296DD4BE0A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796943-982B-47DF-83D7-BACD16E7A39E}" type="datetime1">
              <a:rPr lang="de-DE"/>
              <a:pPr>
                <a:defRPr/>
              </a:pPr>
              <a:t>26.09.2014</a:t>
            </a:fld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60D259-8A1F-40CC-99CD-44C002245B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33778-AB25-49B5-B27B-FCDF5DF2E7CF}" type="slidenum">
              <a:rPr lang="de-DE"/>
              <a:pPr>
                <a:defRPr/>
              </a:pPr>
              <a:t>1</a:t>
            </a:fld>
            <a:endParaRPr lang="de-DE"/>
          </a:p>
        </p:txBody>
      </p:sp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1468438" y="1452563"/>
            <a:ext cx="10398125" cy="1327150"/>
          </a:xfrm>
        </p:spPr>
        <p:txBody>
          <a:bodyPr anchor="b"/>
          <a:lstStyle/>
          <a:p>
            <a:pPr algn="ctr" eaLnBrk="1" hangingPunct="1"/>
            <a:r>
              <a:rPr lang="de-DE" sz="4400" b="1" smtClean="0">
                <a:latin typeface="Arial" charset="0"/>
                <a:cs typeface="Arial" charset="0"/>
              </a:rPr>
              <a:t>Gesundheitsversorgung Südtirol 2020</a:t>
            </a:r>
            <a:br>
              <a:rPr lang="de-DE" sz="4400" b="1" smtClean="0">
                <a:latin typeface="Arial" charset="0"/>
                <a:cs typeface="Arial" charset="0"/>
              </a:rPr>
            </a:br>
            <a:r>
              <a:rPr lang="de-DE" sz="4400" b="1" smtClean="0">
                <a:latin typeface="Arial" charset="0"/>
                <a:cs typeface="Arial" charset="0"/>
              </a:rPr>
              <a:t>Entwicklungsleitlinien</a:t>
            </a:r>
          </a:p>
        </p:txBody>
      </p:sp>
      <p:sp>
        <p:nvSpPr>
          <p:cNvPr id="4099" name="Titel 1"/>
          <p:cNvSpPr>
            <a:spLocks/>
          </p:cNvSpPr>
          <p:nvPr/>
        </p:nvSpPr>
        <p:spPr bwMode="auto">
          <a:xfrm>
            <a:off x="1639888" y="3327400"/>
            <a:ext cx="100933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de-DE" sz="4400" b="1"/>
              <a:t>Assistenza sanitaria Alto Adige 2020</a:t>
            </a:r>
            <a:br>
              <a:rPr lang="de-DE" sz="4400" b="1"/>
            </a:br>
            <a:r>
              <a:rPr lang="de-DE" sz="4400" b="1"/>
              <a:t>Linee guida</a:t>
            </a:r>
          </a:p>
        </p:txBody>
      </p:sp>
      <p:sp>
        <p:nvSpPr>
          <p:cNvPr id="4100" name="Titel 1"/>
          <p:cNvSpPr>
            <a:spLocks/>
          </p:cNvSpPr>
          <p:nvPr/>
        </p:nvSpPr>
        <p:spPr bwMode="auto">
          <a:xfrm>
            <a:off x="1760538" y="4714875"/>
            <a:ext cx="100933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de-DE" sz="2400"/>
              <a:t>26.09.2014</a:t>
            </a:r>
            <a:br>
              <a:rPr lang="de-DE" sz="2400"/>
            </a:br>
            <a:endParaRPr 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A2120C-BE71-43BA-A397-77949C0077BF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26626" name="Titel 1"/>
          <p:cNvSpPr>
            <a:spLocks noGrp="1"/>
          </p:cNvSpPr>
          <p:nvPr>
            <p:ph type="title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393701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746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631" name="Inhaltsplatzhalter 2"/>
          <p:cNvSpPr>
            <a:spLocks noGrp="1"/>
          </p:cNvSpPr>
          <p:nvPr>
            <p:ph idx="1"/>
          </p:nvPr>
        </p:nvSpPr>
        <p:spPr>
          <a:xfrm>
            <a:off x="4711700" y="1639888"/>
            <a:ext cx="6924675" cy="47085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b="1" smtClean="0">
                <a:latin typeface="Arial" charset="0"/>
                <a:cs typeface="Arial" charset="0"/>
              </a:rPr>
              <a:t>Interne Benchmarks</a:t>
            </a:r>
            <a:r>
              <a:rPr lang="de-DE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de-DE" sz="2000" smtClean="0">
                <a:latin typeface="Arial" charset="0"/>
                <a:cs typeface="Arial" charset="0"/>
              </a:rPr>
              <a:t>(Vergleich zu den anderen KH in Südtirol)</a:t>
            </a:r>
          </a:p>
          <a:p>
            <a:pPr eaLnBrk="1" hangingPunct="1"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65000"/>
              </a:lnSpc>
              <a:buFont typeface="Arial" charset="0"/>
              <a:buNone/>
            </a:pPr>
            <a:r>
              <a:rPr lang="de-DE" sz="2000" b="1" smtClean="0">
                <a:latin typeface="Arial" charset="0"/>
                <a:cs typeface="Arial" charset="0"/>
              </a:rPr>
              <a:t>Bozen</a:t>
            </a:r>
            <a:r>
              <a:rPr lang="de-DE" sz="2000" smtClean="0">
                <a:latin typeface="Arial" charset="0"/>
                <a:cs typeface="Arial" charset="0"/>
              </a:rPr>
              <a:t> ausgewählte </a:t>
            </a:r>
          </a:p>
          <a:p>
            <a:pPr eaLnBrk="1" hangingPunct="1">
              <a:lnSpc>
                <a:spcPct val="65000"/>
              </a:lnSpc>
              <a:buFont typeface="Arial" charset="0"/>
              <a:buNone/>
            </a:pPr>
            <a:r>
              <a:rPr lang="de-DE" sz="2000" smtClean="0">
                <a:latin typeface="Arial" charset="0"/>
                <a:cs typeface="Arial" charset="0"/>
              </a:rPr>
              <a:t>Abteilungen: </a:t>
            </a:r>
          </a:p>
          <a:p>
            <a:pPr eaLnBrk="1" hangingPunct="1"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</p:txBody>
      </p:sp>
      <p:pic>
        <p:nvPicPr>
          <p:cNvPr id="26632" name="Grafi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1813" y="365125"/>
            <a:ext cx="21955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hteck 1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>Kostendämpfung</a:t>
            </a:r>
          </a:p>
          <a:p>
            <a:pPr algn="ctr">
              <a:defRPr/>
            </a:pPr>
            <a:endParaRPr lang="de-DE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>Bozen</a:t>
            </a: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Konsequenter Benchmark- Abgleich</a:t>
            </a: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5229225" y="4733925"/>
            <a:ext cx="923925" cy="155257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+7%</a:t>
            </a:r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6467475" y="4552950"/>
            <a:ext cx="923925" cy="1733550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+9%</a:t>
            </a:r>
          </a:p>
        </p:txBody>
      </p:sp>
      <p:sp>
        <p:nvSpPr>
          <p:cNvPr id="26636" name="Rectangle 13"/>
          <p:cNvSpPr>
            <a:spLocks noChangeArrowheads="1"/>
          </p:cNvSpPr>
          <p:nvPr/>
        </p:nvSpPr>
        <p:spPr bwMode="auto">
          <a:xfrm>
            <a:off x="7696200" y="3038475"/>
            <a:ext cx="923925" cy="324802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r>
              <a:rPr lang="de-DE" sz="2400"/>
              <a:t>+23%</a:t>
            </a:r>
          </a:p>
        </p:txBody>
      </p:sp>
      <p:sp>
        <p:nvSpPr>
          <p:cNvPr id="26637" name="AutoShape 14"/>
          <p:cNvSpPr>
            <a:spLocks/>
          </p:cNvSpPr>
          <p:nvPr/>
        </p:nvSpPr>
        <p:spPr bwMode="auto">
          <a:xfrm>
            <a:off x="8810625" y="3076575"/>
            <a:ext cx="590550" cy="3171825"/>
          </a:xfrm>
          <a:prstGeom prst="rightBrace">
            <a:avLst>
              <a:gd name="adj1" fmla="val 447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9372600" y="4238625"/>
            <a:ext cx="222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Abweichung von + 8 Mio.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 txBox="1">
            <a:spLocks noGrp="1"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43F07A8-7F5F-4AB7-B0E0-B0CBFE12C5ED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de-DE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sz="2800" b="1" smtClean="0"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8679" name="Inhaltsplatzhalter 2"/>
          <p:cNvSpPr>
            <a:spLocks noGrp="1"/>
          </p:cNvSpPr>
          <p:nvPr>
            <p:ph idx="4294967295"/>
          </p:nvPr>
        </p:nvSpPr>
        <p:spPr>
          <a:xfrm>
            <a:off x="4721225" y="1630363"/>
            <a:ext cx="6924675" cy="47085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de-DE" b="1" smtClean="0">
                <a:cs typeface="Arial" charset="0"/>
              </a:rPr>
              <a:t>Interne Benchmarks</a:t>
            </a:r>
            <a:r>
              <a:rPr lang="de-DE" smtClean="0">
                <a:cs typeface="Arial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de-DE" sz="2000" smtClean="0">
                <a:cs typeface="Arial" charset="0"/>
              </a:rPr>
              <a:t>(Vergleich zu den anderen KH in Südtirol)</a:t>
            </a:r>
          </a:p>
          <a:p>
            <a:pPr marL="0" indent="0"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b="1" smtClean="0">
                <a:cs typeface="Arial" charset="0"/>
              </a:rPr>
              <a:t>Bezirkskrankenhäuser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smtClean="0">
                <a:cs typeface="Arial" charset="0"/>
              </a:rPr>
              <a:t>ausgewählte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smtClean="0">
                <a:cs typeface="Arial" charset="0"/>
              </a:rPr>
              <a:t>Abteilungen: </a:t>
            </a:r>
          </a:p>
          <a:p>
            <a:pPr marL="0" indent="0"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</p:txBody>
      </p:sp>
      <p:pic>
        <p:nvPicPr>
          <p:cNvPr id="28680" name="Grafi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1813" y="365125"/>
            <a:ext cx="21955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hteck 1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>Kostendämpfung</a:t>
            </a:r>
          </a:p>
          <a:p>
            <a:pPr algn="ctr">
              <a:defRPr/>
            </a:pPr>
            <a:endParaRPr lang="de-DE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>Bezirks-krankenhäuser</a:t>
            </a: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Konsequenter Benchmark- Abgleich</a:t>
            </a: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5229225" y="4733925"/>
            <a:ext cx="923925" cy="155257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+20%</a:t>
            </a: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6467475" y="3600450"/>
            <a:ext cx="923925" cy="2686050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r>
              <a:rPr lang="de-DE" sz="2400"/>
              <a:t>+42%</a:t>
            </a:r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7696200" y="3038475"/>
            <a:ext cx="923925" cy="324802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r>
              <a:rPr lang="de-DE" sz="2400"/>
              <a:t>+66%</a:t>
            </a:r>
          </a:p>
        </p:txBody>
      </p:sp>
      <p:sp>
        <p:nvSpPr>
          <p:cNvPr id="28685" name="AutoShape 14"/>
          <p:cNvSpPr>
            <a:spLocks/>
          </p:cNvSpPr>
          <p:nvPr/>
        </p:nvSpPr>
        <p:spPr bwMode="auto">
          <a:xfrm>
            <a:off x="8810625" y="3076575"/>
            <a:ext cx="590550" cy="3171825"/>
          </a:xfrm>
          <a:prstGeom prst="rightBrace">
            <a:avLst>
              <a:gd name="adj1" fmla="val 447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9372600" y="4238625"/>
            <a:ext cx="222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Abweichung von + 2 Mio.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 txBox="1">
            <a:spLocks noGrp="1"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2EB3E7-2BDE-4AFF-9957-A20D664D3805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de-DE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sz="2800" b="1" smtClean="0"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0727" name="Inhaltsplatzhalter 2"/>
          <p:cNvSpPr>
            <a:spLocks noGrp="1"/>
          </p:cNvSpPr>
          <p:nvPr>
            <p:ph idx="4294967295"/>
          </p:nvPr>
        </p:nvSpPr>
        <p:spPr>
          <a:xfrm>
            <a:off x="4721225" y="1630363"/>
            <a:ext cx="6924675" cy="47085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b="1" smtClean="0">
                <a:cs typeface="Arial" charset="0"/>
              </a:rPr>
              <a:t>Interne Benchmarks</a:t>
            </a:r>
            <a:r>
              <a:rPr lang="de-DE" smtClean="0">
                <a:cs typeface="Arial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de-DE" sz="2000" smtClean="0">
                <a:cs typeface="Arial" charset="0"/>
              </a:rPr>
              <a:t>(Vergleich zu den anderen KH in Südtirol)</a:t>
            </a:r>
          </a:p>
          <a:p>
            <a:pPr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b="1" smtClean="0">
                <a:cs typeface="Arial" charset="0"/>
              </a:rPr>
              <a:t>Basis-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b="1" smtClean="0">
                <a:cs typeface="Arial" charset="0"/>
              </a:rPr>
              <a:t>krankenhäuser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smtClean="0">
                <a:cs typeface="Arial" charset="0"/>
              </a:rPr>
              <a:t>ausgewählte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de-DE" sz="2000" smtClean="0">
                <a:cs typeface="Arial" charset="0"/>
              </a:rPr>
              <a:t>Abteilungen: </a:t>
            </a:r>
          </a:p>
          <a:p>
            <a:pPr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de-DE" sz="2000" smtClean="0">
              <a:cs typeface="Arial" charset="0"/>
            </a:endParaRPr>
          </a:p>
        </p:txBody>
      </p:sp>
      <p:pic>
        <p:nvPicPr>
          <p:cNvPr id="30728" name="Grafi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1813" y="365125"/>
            <a:ext cx="21955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hteck 1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>Kostendämpfung</a:t>
            </a:r>
          </a:p>
          <a:p>
            <a:pPr algn="ctr">
              <a:defRPr/>
            </a:pPr>
            <a:r>
              <a:rPr lang="de-DE" b="1">
                <a:latin typeface="Arial" charset="0"/>
                <a:cs typeface="Arial" charset="0"/>
              </a:rPr>
              <a:t/>
            </a:r>
            <a:br>
              <a:rPr lang="de-DE" b="1">
                <a:latin typeface="Arial" charset="0"/>
                <a:cs typeface="Arial" charset="0"/>
              </a:rPr>
            </a:br>
            <a:r>
              <a:rPr lang="de-DE" b="1">
                <a:latin typeface="Arial" charset="0"/>
                <a:cs typeface="Arial" charset="0"/>
              </a:rPr>
              <a:t>Basis-</a:t>
            </a:r>
            <a:br>
              <a:rPr lang="de-DE" b="1">
                <a:latin typeface="Arial" charset="0"/>
                <a:cs typeface="Arial" charset="0"/>
              </a:rPr>
            </a:br>
            <a:r>
              <a:rPr lang="de-DE" b="1">
                <a:latin typeface="Arial" charset="0"/>
                <a:cs typeface="Arial" charset="0"/>
              </a:rPr>
              <a:t>Krankenhäuser</a:t>
            </a: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Konsequenter Benchmark- Abgleich</a:t>
            </a:r>
          </a:p>
          <a:p>
            <a:pPr algn="ctr">
              <a:defRPr/>
            </a:pPr>
            <a:endParaRPr lang="de-DE" sz="2400" b="1">
              <a:latin typeface="Arial" charset="0"/>
              <a:cs typeface="Arial" charset="0"/>
            </a:endParaRPr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5229225" y="4733925"/>
            <a:ext cx="923925" cy="155257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+18%</a:t>
            </a:r>
          </a:p>
        </p:txBody>
      </p:sp>
      <p:sp>
        <p:nvSpPr>
          <p:cNvPr id="30731" name="Rectangle 12"/>
          <p:cNvSpPr>
            <a:spLocks noChangeArrowheads="1"/>
          </p:cNvSpPr>
          <p:nvPr/>
        </p:nvSpPr>
        <p:spPr bwMode="auto">
          <a:xfrm>
            <a:off x="6467475" y="4552950"/>
            <a:ext cx="923925" cy="1733550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/>
              <a:t>+22%</a:t>
            </a:r>
          </a:p>
        </p:txBody>
      </p:sp>
      <p:sp>
        <p:nvSpPr>
          <p:cNvPr id="30732" name="Rectangle 13"/>
          <p:cNvSpPr>
            <a:spLocks noChangeArrowheads="1"/>
          </p:cNvSpPr>
          <p:nvPr/>
        </p:nvSpPr>
        <p:spPr bwMode="auto">
          <a:xfrm>
            <a:off x="7696200" y="3038475"/>
            <a:ext cx="923925" cy="3248025"/>
          </a:xfrm>
          <a:prstGeom prst="rect">
            <a:avLst/>
          </a:prstGeom>
          <a:solidFill>
            <a:srgbClr val="B6B8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endParaRPr lang="de-DE" sz="2400"/>
          </a:p>
          <a:p>
            <a:pPr algn="ctr"/>
            <a:r>
              <a:rPr lang="de-DE" sz="2400"/>
              <a:t>+43%</a:t>
            </a:r>
          </a:p>
        </p:txBody>
      </p:sp>
      <p:sp>
        <p:nvSpPr>
          <p:cNvPr id="30733" name="AutoShape 14"/>
          <p:cNvSpPr>
            <a:spLocks/>
          </p:cNvSpPr>
          <p:nvPr/>
        </p:nvSpPr>
        <p:spPr bwMode="auto">
          <a:xfrm>
            <a:off x="8810625" y="3076575"/>
            <a:ext cx="590550" cy="3171825"/>
          </a:xfrm>
          <a:prstGeom prst="rightBrace">
            <a:avLst>
              <a:gd name="adj1" fmla="val 447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9372600" y="4238625"/>
            <a:ext cx="2228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Abweichung von + 3 Mio.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19AC4F-EE70-477D-9929-5D41CEA17854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1666875" y="361950"/>
            <a:ext cx="9766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775" name="Inhaltsplatzhalter 2"/>
          <p:cNvSpPr>
            <a:spLocks noGrp="1"/>
          </p:cNvSpPr>
          <p:nvPr>
            <p:ph idx="1"/>
          </p:nvPr>
        </p:nvSpPr>
        <p:spPr>
          <a:xfrm>
            <a:off x="4692650" y="1639888"/>
            <a:ext cx="6924675" cy="4708525"/>
          </a:xfrm>
        </p:spPr>
        <p:txBody>
          <a:bodyPr anchor="ctr"/>
          <a:lstStyle/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de-DE" sz="2000" b="1" smtClean="0">
                <a:latin typeface="Arial" charset="0"/>
                <a:cs typeface="Arial" charset="0"/>
              </a:rPr>
              <a:t>Mögliche Kostendämpfungsmaßnahmen: 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Reorganisation der Notaufnahme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Schaffung einer zentralen Überwachungsstation (OBI) und Reduzierung der aktiven Dienste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Bündelung der Subintensivstationen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Ablaufoptimierung im zentralen Operationstrakt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Zusammenlegung von Abteilungen zu Krankenhausdepartements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Schaffung eines zentralen Day Hospital und Day Surgery Bereiches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1800" smtClean="0">
                <a:latin typeface="Arial" charset="0"/>
                <a:cs typeface="Arial" charset="0"/>
              </a:rPr>
              <a:t>Konsequente Umsetzung der Leistungsbeschreibung und damit Vergleichbarkeit der Leistungen im ambulanten Bereich</a:t>
            </a:r>
          </a:p>
        </p:txBody>
      </p:sp>
      <p:pic>
        <p:nvPicPr>
          <p:cNvPr id="32776" name="Grafi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1813" y="365125"/>
            <a:ext cx="21955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hteck 1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Kostendämpfung</a:t>
            </a: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Bozen</a:t>
            </a:r>
            <a:endParaRPr lang="de-DE" sz="2400" b="1">
              <a:latin typeface="Arial" charset="0"/>
              <a:cs typeface="Arial" charset="0"/>
            </a:endParaRPr>
          </a:p>
          <a:p>
            <a:pPr algn="ctr">
              <a:defRPr/>
            </a:pPr>
            <a:endParaRPr lang="de-DE" sz="24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EF0DDF-8916-44E0-9B85-3692BCC06D42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34818" name="Titel 1"/>
          <p:cNvSpPr>
            <a:spLocks noGrp="1"/>
          </p:cNvSpPr>
          <p:nvPr>
            <p:ph type="title" idx="4294967295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sz="2800" b="1" smtClean="0"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393701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746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4823" name="Inhaltsplatzhalter 2"/>
          <p:cNvSpPr>
            <a:spLocks noGrp="1"/>
          </p:cNvSpPr>
          <p:nvPr>
            <p:ph idx="4294967295"/>
          </p:nvPr>
        </p:nvSpPr>
        <p:spPr>
          <a:xfrm>
            <a:off x="4692650" y="1639888"/>
            <a:ext cx="6924675" cy="4708525"/>
          </a:xfrm>
        </p:spPr>
        <p:txBody>
          <a:bodyPr anchor="ctr"/>
          <a:lstStyle/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de-DE" sz="2000" b="1" smtClean="0">
                <a:cs typeface="Arial" charset="0"/>
              </a:rPr>
              <a:t>Mögliche Kostendämpfungsmaßnahmen: 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cs typeface="Arial" charset="0"/>
              </a:rPr>
              <a:t>Zusammenlegung von Abteilungen standortübergreifend 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cs typeface="Arial" charset="0"/>
              </a:rPr>
              <a:t>Ausbau der Tagesklinischen Bereiche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cs typeface="Arial" charset="0"/>
              </a:rPr>
              <a:t>Konsequente Umsetzung der Leistungsbeschreibung und damit Vergleichbarkeit der Leistungen im ambulanten Bereich </a:t>
            </a:r>
          </a:p>
          <a:p>
            <a:pPr marL="361950" indent="-36195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None/>
            </a:pPr>
            <a:endParaRPr lang="de-DE" sz="2000" smtClean="0">
              <a:cs typeface="Arial" charset="0"/>
            </a:endParaRPr>
          </a:p>
        </p:txBody>
      </p:sp>
      <p:pic>
        <p:nvPicPr>
          <p:cNvPr id="34824" name="Grafi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21813" y="365125"/>
            <a:ext cx="2195512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hteck 1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Kostendämpfung</a:t>
            </a: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400" b="1">
                <a:latin typeface="Arial" charset="0"/>
                <a:cs typeface="Arial" charset="0"/>
              </a:rPr>
              <a:t>Bezirks- und Basiskranken-häuser</a:t>
            </a:r>
          </a:p>
          <a:p>
            <a:pPr algn="ctr">
              <a:defRPr/>
            </a:pPr>
            <a:endParaRPr lang="de-DE" sz="24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8529E5-5648-413D-9F5B-CECE5B64C604}" type="slidenum">
              <a:rPr lang="de-DE"/>
              <a:pPr>
                <a:defRPr/>
              </a:pPr>
              <a:t>15</a:t>
            </a:fld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1587500" y="989013"/>
            <a:ext cx="10012363" cy="9017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de-DE">
                <a:solidFill>
                  <a:schemeClr val="tx1"/>
                </a:solidFill>
                <a:latin typeface="Arial" charset="0"/>
                <a:cs typeface="Arial" charset="0"/>
              </a:rPr>
              <a:t>Die Umsetzung dieser Entwicklungsleitlinien braucht angemessene Organisationsstrukturen. </a:t>
            </a:r>
          </a:p>
        </p:txBody>
      </p:sp>
      <p:sp>
        <p:nvSpPr>
          <p:cNvPr id="18" name="Richtungspfeil 17"/>
          <p:cNvSpPr/>
          <p:nvPr/>
        </p:nvSpPr>
        <p:spPr>
          <a:xfrm>
            <a:off x="2950181" y="4049728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Langfristige Finanzierbarkeit sichern</a:t>
            </a:r>
          </a:p>
        </p:txBody>
      </p:sp>
      <p:sp>
        <p:nvSpPr>
          <p:cNvPr id="17" name="Richtungspfeil 16"/>
          <p:cNvSpPr/>
          <p:nvPr/>
        </p:nvSpPr>
        <p:spPr>
          <a:xfrm>
            <a:off x="2961557" y="2929329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beste Qualität in den 7 Krankenhäusern schaffen</a:t>
            </a:r>
          </a:p>
        </p:txBody>
      </p:sp>
      <p:sp>
        <p:nvSpPr>
          <p:cNvPr id="16" name="Richtungspfeil 15"/>
          <p:cNvSpPr/>
          <p:nvPr/>
        </p:nvSpPr>
        <p:spPr>
          <a:xfrm>
            <a:off x="2961557" y="1828804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Gesundheitliche Nahversorgung stärken</a:t>
            </a:r>
          </a:p>
        </p:txBody>
      </p:sp>
      <p:sp>
        <p:nvSpPr>
          <p:cNvPr id="36876" name="Titel 1"/>
          <p:cNvSpPr>
            <a:spLocks noGrp="1"/>
          </p:cNvSpPr>
          <p:nvPr>
            <p:ph type="title"/>
          </p:nvPr>
        </p:nvSpPr>
        <p:spPr>
          <a:xfrm>
            <a:off x="1397000" y="365125"/>
            <a:ext cx="107950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Entwicklungsleitlinien – Gesundheitsversorgung Südtirol</a:t>
            </a:r>
            <a:r>
              <a:rPr lang="de-DE" b="1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de-DE" b="1" smtClean="0">
                <a:latin typeface="Arial" charset="0"/>
                <a:cs typeface="Arial" charset="0"/>
              </a:rPr>
              <a:t>2020</a:t>
            </a:r>
          </a:p>
        </p:txBody>
      </p:sp>
      <p:sp>
        <p:nvSpPr>
          <p:cNvPr id="10" name="Richtungspfeil 9"/>
          <p:cNvSpPr/>
          <p:nvPr/>
        </p:nvSpPr>
        <p:spPr>
          <a:xfrm>
            <a:off x="2101744" y="1828804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347913" y="20097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Richtungspfeil 11"/>
          <p:cNvSpPr/>
          <p:nvPr/>
        </p:nvSpPr>
        <p:spPr>
          <a:xfrm>
            <a:off x="2101744" y="2929329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347913" y="310515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ichtungspfeil 13"/>
          <p:cNvSpPr/>
          <p:nvPr/>
        </p:nvSpPr>
        <p:spPr>
          <a:xfrm>
            <a:off x="2101744" y="4049728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347913" y="42195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ichtungspfeil 18"/>
          <p:cNvSpPr/>
          <p:nvPr/>
        </p:nvSpPr>
        <p:spPr>
          <a:xfrm>
            <a:off x="2097328" y="5628884"/>
            <a:ext cx="9028764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 algn="ctr"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Angemessene Organisationsstrukturen</a:t>
            </a:r>
          </a:p>
        </p:txBody>
      </p:sp>
      <p:sp>
        <p:nvSpPr>
          <p:cNvPr id="36892" name="AutoShape 33"/>
          <p:cNvSpPr>
            <a:spLocks noChangeArrowheads="1"/>
          </p:cNvSpPr>
          <p:nvPr/>
        </p:nvSpPr>
        <p:spPr bwMode="auto">
          <a:xfrm rot="-5400000">
            <a:off x="6010276" y="2724150"/>
            <a:ext cx="495300" cy="5133975"/>
          </a:xfrm>
          <a:prstGeom prst="homePlate">
            <a:avLst>
              <a:gd name="adj" fmla="val 100000"/>
            </a:avLst>
          </a:prstGeom>
          <a:solidFill>
            <a:srgbClr val="9895A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1550BA-853B-4828-89C5-0E9D988FAD09}" type="slidenum">
              <a:rPr lang="de-DE"/>
              <a:pPr>
                <a:defRPr/>
              </a:pPr>
              <a:t>16</a:t>
            </a:fld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1803400" y="1531938"/>
            <a:ext cx="614363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Ellipse 3"/>
          <p:cNvSpPr/>
          <p:nvPr/>
        </p:nvSpPr>
        <p:spPr>
          <a:xfrm>
            <a:off x="1803400" y="2486025"/>
            <a:ext cx="614363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Ellipse 4"/>
          <p:cNvSpPr/>
          <p:nvPr/>
        </p:nvSpPr>
        <p:spPr>
          <a:xfrm>
            <a:off x="1803400" y="3441700"/>
            <a:ext cx="614363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Ellipse 5"/>
          <p:cNvSpPr/>
          <p:nvPr/>
        </p:nvSpPr>
        <p:spPr>
          <a:xfrm>
            <a:off x="1804988" y="44608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7894" name="Textfeld 6"/>
          <p:cNvSpPr txBox="1">
            <a:spLocks noChangeArrowheads="1"/>
          </p:cNvSpPr>
          <p:nvPr/>
        </p:nvSpPr>
        <p:spPr bwMode="auto">
          <a:xfrm>
            <a:off x="2536825" y="1592263"/>
            <a:ext cx="909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Pensare l‘intera struttura sanitaria in maniera unitaria</a:t>
            </a:r>
          </a:p>
        </p:txBody>
      </p:sp>
      <p:sp>
        <p:nvSpPr>
          <p:cNvPr id="37895" name="Textfeld 7"/>
          <p:cNvSpPr txBox="1">
            <a:spLocks noChangeArrowheads="1"/>
          </p:cNvSpPr>
          <p:nvPr/>
        </p:nvSpPr>
        <p:spPr bwMode="auto">
          <a:xfrm>
            <a:off x="2536825" y="2540000"/>
            <a:ext cx="9099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Chiara divisione dei compiti tra l‘amministrazione provinciale (la governance) </a:t>
            </a:r>
            <a:br>
              <a:rPr lang="de-DE"/>
            </a:br>
            <a:r>
              <a:rPr lang="de-DE"/>
              <a:t>e l‘azienda sanitaria</a:t>
            </a:r>
          </a:p>
        </p:txBody>
      </p:sp>
      <p:sp>
        <p:nvSpPr>
          <p:cNvPr id="37896" name="Textfeld 8"/>
          <p:cNvSpPr txBox="1">
            <a:spLocks noChangeArrowheads="1"/>
          </p:cNvSpPr>
          <p:nvPr/>
        </p:nvSpPr>
        <p:spPr bwMode="auto">
          <a:xfrm>
            <a:off x="2536825" y="3508375"/>
            <a:ext cx="909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Garanzia di un governo mirato ed unitario all‘interno dell‘azienda sanitaria</a:t>
            </a:r>
          </a:p>
        </p:txBody>
      </p:sp>
      <p:sp>
        <p:nvSpPr>
          <p:cNvPr id="37897" name="Textfeld 9"/>
          <p:cNvSpPr txBox="1">
            <a:spLocks noChangeArrowheads="1"/>
          </p:cNvSpPr>
          <p:nvPr/>
        </p:nvSpPr>
        <p:spPr bwMode="auto">
          <a:xfrm>
            <a:off x="2536825" y="4543425"/>
            <a:ext cx="909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Focus sull‘erogazione di prestazioni mediche nei comprensori sanitari</a:t>
            </a:r>
          </a:p>
        </p:txBody>
      </p:sp>
      <p:sp>
        <p:nvSpPr>
          <p:cNvPr id="11" name="Ellipse 10"/>
          <p:cNvSpPr/>
          <p:nvPr/>
        </p:nvSpPr>
        <p:spPr>
          <a:xfrm>
            <a:off x="1804988" y="5364163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899" name="Textfeld 11"/>
          <p:cNvSpPr txBox="1">
            <a:spLocks noChangeArrowheads="1"/>
          </p:cNvSpPr>
          <p:nvPr/>
        </p:nvSpPr>
        <p:spPr bwMode="auto">
          <a:xfrm>
            <a:off x="2536825" y="5446713"/>
            <a:ext cx="909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Garantire processi di supporto e controllo</a:t>
            </a:r>
          </a:p>
        </p:txBody>
      </p:sp>
      <p:sp>
        <p:nvSpPr>
          <p:cNvPr id="37900" name="Titel 1"/>
          <p:cNvSpPr>
            <a:spLocks/>
          </p:cNvSpPr>
          <p:nvPr/>
        </p:nvSpPr>
        <p:spPr bwMode="auto">
          <a:xfrm>
            <a:off x="1587500" y="365125"/>
            <a:ext cx="97663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sz="2800" b="1"/>
              <a:t>Principi di impostazione organizzativa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Line 56"/>
          <p:cNvSpPr>
            <a:spLocks noChangeShapeType="1"/>
          </p:cNvSpPr>
          <p:nvPr/>
        </p:nvSpPr>
        <p:spPr bwMode="auto">
          <a:xfrm>
            <a:off x="5424488" y="3043238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4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76039-D676-438F-94F5-F679AA0B6DBA}" type="slidenum">
              <a:rPr lang="de-DE"/>
              <a:pPr>
                <a:defRPr/>
              </a:pPr>
              <a:t>17</a:t>
            </a:fld>
            <a:endParaRPr lang="de-DE"/>
          </a:p>
        </p:txBody>
      </p:sp>
      <p:sp>
        <p:nvSpPr>
          <p:cNvPr id="39939" name="Titel 1"/>
          <p:cNvSpPr>
            <a:spLocks noGrp="1"/>
          </p:cNvSpPr>
          <p:nvPr>
            <p:ph type="title"/>
          </p:nvPr>
        </p:nvSpPr>
        <p:spPr>
          <a:xfrm>
            <a:off x="1587500" y="361950"/>
            <a:ext cx="10020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Angemessene Strukturen für die Gesundheitsversorgung</a:t>
            </a:r>
          </a:p>
        </p:txBody>
      </p:sp>
      <p:cxnSp>
        <p:nvCxnSpPr>
          <p:cNvPr id="4" name="Gerader Verbinder 3"/>
          <p:cNvCxnSpPr/>
          <p:nvPr/>
        </p:nvCxnSpPr>
        <p:spPr>
          <a:xfrm>
            <a:off x="4724400" y="1524000"/>
            <a:ext cx="0" cy="4919663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1" name="Textfeld 4"/>
          <p:cNvSpPr txBox="1">
            <a:spLocks noChangeArrowheads="1"/>
          </p:cNvSpPr>
          <p:nvPr/>
        </p:nvSpPr>
        <p:spPr bwMode="auto">
          <a:xfrm>
            <a:off x="2201863" y="1687513"/>
            <a:ext cx="158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/>
              <a:t>Eigentümer</a:t>
            </a:r>
          </a:p>
        </p:txBody>
      </p:sp>
      <p:sp>
        <p:nvSpPr>
          <p:cNvPr id="7" name="Rechteck 6"/>
          <p:cNvSpPr/>
          <p:nvPr/>
        </p:nvSpPr>
        <p:spPr>
          <a:xfrm>
            <a:off x="1831975" y="2319338"/>
            <a:ext cx="2381250" cy="59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 err="1">
                <a:solidFill>
                  <a:schemeClr val="tx1"/>
                </a:solidFill>
              </a:rPr>
              <a:t>Governance</a:t>
            </a:r>
            <a:r>
              <a:rPr lang="de-DE" b="1" dirty="0">
                <a:solidFill>
                  <a:schemeClr val="tx1"/>
                </a:solidFill>
              </a:rPr>
              <a:t>-Struktur</a:t>
            </a:r>
          </a:p>
        </p:txBody>
      </p:sp>
      <p:sp>
        <p:nvSpPr>
          <p:cNvPr id="8" name="Rechteck 7"/>
          <p:cNvSpPr/>
          <p:nvPr/>
        </p:nvSpPr>
        <p:spPr>
          <a:xfrm>
            <a:off x="1431925" y="3406775"/>
            <a:ext cx="539750" cy="331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098675" y="3406775"/>
            <a:ext cx="539750" cy="331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763838" y="3406775"/>
            <a:ext cx="539750" cy="331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430588" y="3406775"/>
            <a:ext cx="539750" cy="331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084638" y="3406775"/>
            <a:ext cx="539750" cy="331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>
              <a:solidFill>
                <a:schemeClr val="tx1"/>
              </a:solidFill>
            </a:endParaRPr>
          </a:p>
        </p:txBody>
      </p:sp>
      <p:sp>
        <p:nvSpPr>
          <p:cNvPr id="39948" name="Textfeld 12"/>
          <p:cNvSpPr txBox="1">
            <a:spLocks noChangeArrowheads="1"/>
          </p:cNvSpPr>
          <p:nvPr/>
        </p:nvSpPr>
        <p:spPr bwMode="auto">
          <a:xfrm>
            <a:off x="1395413" y="3790950"/>
            <a:ext cx="3268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600"/>
              <a:t>Vertreter Landesregierung und</a:t>
            </a:r>
            <a:br>
              <a:rPr lang="de-DE" sz="1600"/>
            </a:br>
            <a:r>
              <a:rPr lang="de-DE" sz="1600"/>
              <a:t>externe Experten</a:t>
            </a:r>
          </a:p>
        </p:txBody>
      </p:sp>
      <p:cxnSp>
        <p:nvCxnSpPr>
          <p:cNvPr id="15" name="Gewinkelte Verbindung 14"/>
          <p:cNvCxnSpPr>
            <a:stCxn id="7" idx="2"/>
            <a:endCxn id="8" idx="0"/>
          </p:cNvCxnSpPr>
          <p:nvPr/>
        </p:nvCxnSpPr>
        <p:spPr>
          <a:xfrm rot="5400000">
            <a:off x="2117725" y="2501900"/>
            <a:ext cx="488950" cy="13208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7" idx="2"/>
            <a:endCxn id="12" idx="0"/>
          </p:cNvCxnSpPr>
          <p:nvPr/>
        </p:nvCxnSpPr>
        <p:spPr>
          <a:xfrm rot="16200000" flipH="1">
            <a:off x="3444082" y="2496343"/>
            <a:ext cx="488950" cy="133191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winkelte Verbindung 18"/>
          <p:cNvCxnSpPr>
            <a:stCxn id="7" idx="2"/>
            <a:endCxn id="9" idx="0"/>
          </p:cNvCxnSpPr>
          <p:nvPr/>
        </p:nvCxnSpPr>
        <p:spPr>
          <a:xfrm rot="5400000">
            <a:off x="2451100" y="2835275"/>
            <a:ext cx="488950" cy="65405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stCxn id="7" idx="2"/>
            <a:endCxn id="11" idx="0"/>
          </p:cNvCxnSpPr>
          <p:nvPr/>
        </p:nvCxnSpPr>
        <p:spPr>
          <a:xfrm rot="16200000" flipH="1">
            <a:off x="3117057" y="2823368"/>
            <a:ext cx="488950" cy="67786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>
            <a:stCxn id="7" idx="2"/>
            <a:endCxn id="10" idx="0"/>
          </p:cNvCxnSpPr>
          <p:nvPr/>
        </p:nvCxnSpPr>
        <p:spPr>
          <a:xfrm>
            <a:off x="3022600" y="2917825"/>
            <a:ext cx="11113" cy="488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4" name="Line 49"/>
          <p:cNvSpPr>
            <a:spLocks noChangeShapeType="1"/>
          </p:cNvSpPr>
          <p:nvPr/>
        </p:nvSpPr>
        <p:spPr bwMode="auto">
          <a:xfrm>
            <a:off x="8867775" y="3028950"/>
            <a:ext cx="0" cy="1000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cxnSp>
        <p:nvCxnSpPr>
          <p:cNvPr id="62" name="Gerader Verbinder 61"/>
          <p:cNvCxnSpPr>
            <a:stCxn id="25" idx="2"/>
            <a:endCxn id="37" idx="0"/>
          </p:cNvCxnSpPr>
          <p:nvPr/>
        </p:nvCxnSpPr>
        <p:spPr>
          <a:xfrm>
            <a:off x="7354888" y="3860800"/>
            <a:ext cx="1587" cy="2232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6" name="Textfeld 5"/>
          <p:cNvSpPr txBox="1">
            <a:spLocks noChangeArrowheads="1"/>
          </p:cNvSpPr>
          <p:nvPr/>
        </p:nvSpPr>
        <p:spPr bwMode="auto">
          <a:xfrm>
            <a:off x="7856538" y="1687513"/>
            <a:ext cx="2017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/>
              <a:t>Sanitätsbetrieb</a:t>
            </a:r>
          </a:p>
        </p:txBody>
      </p:sp>
      <p:sp>
        <p:nvSpPr>
          <p:cNvPr id="24" name="Rechteck 23"/>
          <p:cNvSpPr/>
          <p:nvPr/>
        </p:nvSpPr>
        <p:spPr>
          <a:xfrm>
            <a:off x="8007350" y="2319338"/>
            <a:ext cx="1722438" cy="5032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de-DE" b="1">
                <a:solidFill>
                  <a:schemeClr val="tx1"/>
                </a:solidFill>
                <a:latin typeface="Arial" charset="0"/>
                <a:cs typeface="Arial" charset="0"/>
              </a:rPr>
              <a:t>Geschäfts-führung</a:t>
            </a:r>
          </a:p>
        </p:txBody>
      </p:sp>
      <p:sp>
        <p:nvSpPr>
          <p:cNvPr id="25" name="Rechteck 24"/>
          <p:cNvSpPr/>
          <p:nvPr/>
        </p:nvSpPr>
        <p:spPr>
          <a:xfrm>
            <a:off x="6761163" y="3262313"/>
            <a:ext cx="11684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Medizin.</a:t>
            </a:r>
            <a:b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Leitung</a:t>
            </a:r>
          </a:p>
        </p:txBody>
      </p:sp>
      <p:sp>
        <p:nvSpPr>
          <p:cNvPr id="26" name="Rechteck 25"/>
          <p:cNvSpPr/>
          <p:nvPr/>
        </p:nvSpPr>
        <p:spPr>
          <a:xfrm>
            <a:off x="9867900" y="3262313"/>
            <a:ext cx="1169988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Pflege-leitung</a:t>
            </a:r>
          </a:p>
        </p:txBody>
      </p:sp>
      <p:cxnSp>
        <p:nvCxnSpPr>
          <p:cNvPr id="39960" name="Gewinkelte Verbindung 27"/>
          <p:cNvCxnSpPr>
            <a:cxnSpLocks noChangeShapeType="1"/>
            <a:stCxn id="24" idx="2"/>
            <a:endCxn id="25" idx="0"/>
          </p:cNvCxnSpPr>
          <p:nvPr/>
        </p:nvCxnSpPr>
        <p:spPr bwMode="auto">
          <a:xfrm rot="5400000">
            <a:off x="7887494" y="2280444"/>
            <a:ext cx="439738" cy="1524000"/>
          </a:xfrm>
          <a:prstGeom prst="bentConnector3">
            <a:avLst>
              <a:gd name="adj1" fmla="val 4981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9961" name="Gewinkelte Verbindung 29"/>
          <p:cNvCxnSpPr>
            <a:cxnSpLocks noChangeShapeType="1"/>
            <a:stCxn id="24" idx="2"/>
            <a:endCxn id="26" idx="0"/>
          </p:cNvCxnSpPr>
          <p:nvPr/>
        </p:nvCxnSpPr>
        <p:spPr bwMode="auto">
          <a:xfrm rot="16200000" flipH="1">
            <a:off x="9441657" y="2250281"/>
            <a:ext cx="439738" cy="1584325"/>
          </a:xfrm>
          <a:prstGeom prst="bentConnector3">
            <a:avLst>
              <a:gd name="adj1" fmla="val 4981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7" name="Rechteck 36"/>
          <p:cNvSpPr/>
          <p:nvPr/>
        </p:nvSpPr>
        <p:spPr>
          <a:xfrm>
            <a:off x="6761163" y="5832475"/>
            <a:ext cx="1168400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Medizin.</a:t>
            </a:r>
          </a:p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Leitung</a:t>
            </a:r>
          </a:p>
        </p:txBody>
      </p:sp>
      <p:sp>
        <p:nvSpPr>
          <p:cNvPr id="38" name="Rechteck 37"/>
          <p:cNvSpPr/>
          <p:nvPr/>
        </p:nvSpPr>
        <p:spPr>
          <a:xfrm>
            <a:off x="9867900" y="5832475"/>
            <a:ext cx="1173163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Pflege-leitung</a:t>
            </a:r>
          </a:p>
        </p:txBody>
      </p:sp>
      <p:sp>
        <p:nvSpPr>
          <p:cNvPr id="43" name="Rechteck 42"/>
          <p:cNvSpPr/>
          <p:nvPr/>
        </p:nvSpPr>
        <p:spPr>
          <a:xfrm>
            <a:off x="8297863" y="5832475"/>
            <a:ext cx="1168400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Bezirks-</a:t>
            </a:r>
          </a:p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leitung</a:t>
            </a:r>
          </a:p>
        </p:txBody>
      </p:sp>
      <p:sp>
        <p:nvSpPr>
          <p:cNvPr id="31" name="Rechteck 30"/>
          <p:cNvSpPr/>
          <p:nvPr/>
        </p:nvSpPr>
        <p:spPr>
          <a:xfrm>
            <a:off x="6761163" y="3992563"/>
            <a:ext cx="1173162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Medizin. Leitung</a:t>
            </a:r>
          </a:p>
        </p:txBody>
      </p:sp>
      <p:sp>
        <p:nvSpPr>
          <p:cNvPr id="33" name="Rechteck 32"/>
          <p:cNvSpPr/>
          <p:nvPr/>
        </p:nvSpPr>
        <p:spPr>
          <a:xfrm>
            <a:off x="6761163" y="4591050"/>
            <a:ext cx="1173162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Medizin. Leitung</a:t>
            </a:r>
          </a:p>
        </p:txBody>
      </p:sp>
      <p:sp>
        <p:nvSpPr>
          <p:cNvPr id="35" name="Rechteck 34"/>
          <p:cNvSpPr/>
          <p:nvPr/>
        </p:nvSpPr>
        <p:spPr>
          <a:xfrm>
            <a:off x="6761163" y="5211763"/>
            <a:ext cx="1173162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Medizin. Leitung</a:t>
            </a:r>
          </a:p>
        </p:txBody>
      </p:sp>
      <p:cxnSp>
        <p:nvCxnSpPr>
          <p:cNvPr id="65" name="Gerader Verbinder 64"/>
          <p:cNvCxnSpPr>
            <a:stCxn id="26" idx="2"/>
            <a:endCxn id="38" idx="0"/>
          </p:cNvCxnSpPr>
          <p:nvPr/>
        </p:nvCxnSpPr>
        <p:spPr>
          <a:xfrm>
            <a:off x="10453688" y="3871913"/>
            <a:ext cx="1587" cy="1960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9867900" y="3992563"/>
            <a:ext cx="1176338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Pflege-leitung</a:t>
            </a:r>
          </a:p>
        </p:txBody>
      </p:sp>
      <p:sp>
        <p:nvSpPr>
          <p:cNvPr id="34" name="Rechteck 33"/>
          <p:cNvSpPr/>
          <p:nvPr/>
        </p:nvSpPr>
        <p:spPr>
          <a:xfrm>
            <a:off x="9867900" y="4591050"/>
            <a:ext cx="1176338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Pflege-leitung</a:t>
            </a:r>
          </a:p>
        </p:txBody>
      </p:sp>
      <p:sp>
        <p:nvSpPr>
          <p:cNvPr id="36" name="Rechteck 35"/>
          <p:cNvSpPr/>
          <p:nvPr/>
        </p:nvSpPr>
        <p:spPr>
          <a:xfrm>
            <a:off x="9867900" y="5211763"/>
            <a:ext cx="1176338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7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Pflege-leitung</a:t>
            </a:r>
          </a:p>
        </p:txBody>
      </p:sp>
      <p:sp>
        <p:nvSpPr>
          <p:cNvPr id="40" name="Rechteck 39"/>
          <p:cNvSpPr/>
          <p:nvPr/>
        </p:nvSpPr>
        <p:spPr>
          <a:xfrm>
            <a:off x="8297863" y="3992563"/>
            <a:ext cx="1173162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Bezirks-</a:t>
            </a:r>
          </a:p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leitung</a:t>
            </a:r>
          </a:p>
        </p:txBody>
      </p:sp>
      <p:sp>
        <p:nvSpPr>
          <p:cNvPr id="41" name="Rechteck 40"/>
          <p:cNvSpPr/>
          <p:nvPr/>
        </p:nvSpPr>
        <p:spPr>
          <a:xfrm>
            <a:off x="8297863" y="4591050"/>
            <a:ext cx="1173162" cy="525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Bezirks-</a:t>
            </a:r>
          </a:p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leitung</a:t>
            </a:r>
          </a:p>
        </p:txBody>
      </p:sp>
      <p:sp>
        <p:nvSpPr>
          <p:cNvPr id="42" name="Rechteck 41"/>
          <p:cNvSpPr/>
          <p:nvPr/>
        </p:nvSpPr>
        <p:spPr>
          <a:xfrm>
            <a:off x="8297863" y="5211763"/>
            <a:ext cx="1173162" cy="525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46800" anchor="ctr"/>
          <a:lstStyle/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Bezirks-</a:t>
            </a:r>
          </a:p>
          <a:p>
            <a:pPr algn="ctr">
              <a:lnSpc>
                <a:spcPts val="1500"/>
              </a:lnSpc>
              <a:defRPr/>
            </a:pPr>
            <a:r>
              <a:rPr lang="de-DE" sz="1400">
                <a:solidFill>
                  <a:schemeClr val="tx1"/>
                </a:solidFill>
                <a:latin typeface="Arial" charset="0"/>
                <a:cs typeface="Arial" charset="0"/>
              </a:rPr>
              <a:t>leitung</a:t>
            </a:r>
          </a:p>
        </p:txBody>
      </p:sp>
      <p:sp>
        <p:nvSpPr>
          <p:cNvPr id="39975" name="Textfeld 43"/>
          <p:cNvSpPr txBox="1">
            <a:spLocks noChangeArrowheads="1"/>
          </p:cNvSpPr>
          <p:nvPr/>
        </p:nvSpPr>
        <p:spPr bwMode="auto">
          <a:xfrm>
            <a:off x="6102350" y="40814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Ost</a:t>
            </a:r>
          </a:p>
        </p:txBody>
      </p:sp>
      <p:sp>
        <p:nvSpPr>
          <p:cNvPr id="39976" name="Textfeld 44"/>
          <p:cNvSpPr txBox="1">
            <a:spLocks noChangeArrowheads="1"/>
          </p:cNvSpPr>
          <p:nvPr/>
        </p:nvSpPr>
        <p:spPr bwMode="auto">
          <a:xfrm>
            <a:off x="6102350" y="46863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West</a:t>
            </a:r>
          </a:p>
        </p:txBody>
      </p:sp>
      <p:sp>
        <p:nvSpPr>
          <p:cNvPr id="39977" name="Textfeld 45"/>
          <p:cNvSpPr txBox="1">
            <a:spLocks noChangeArrowheads="1"/>
          </p:cNvSpPr>
          <p:nvPr/>
        </p:nvSpPr>
        <p:spPr bwMode="auto">
          <a:xfrm>
            <a:off x="6102350" y="5300663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Nord</a:t>
            </a:r>
          </a:p>
        </p:txBody>
      </p:sp>
      <p:sp>
        <p:nvSpPr>
          <p:cNvPr id="39978" name="Textfeld 46"/>
          <p:cNvSpPr txBox="1">
            <a:spLocks noChangeArrowheads="1"/>
          </p:cNvSpPr>
          <p:nvPr/>
        </p:nvSpPr>
        <p:spPr bwMode="auto">
          <a:xfrm>
            <a:off x="6102350" y="5889625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Süd</a:t>
            </a:r>
          </a:p>
        </p:txBody>
      </p:sp>
      <p:sp>
        <p:nvSpPr>
          <p:cNvPr id="39979" name="Textfeld 66"/>
          <p:cNvSpPr txBox="1">
            <a:spLocks noChangeArrowheads="1"/>
          </p:cNvSpPr>
          <p:nvPr/>
        </p:nvSpPr>
        <p:spPr bwMode="auto">
          <a:xfrm rot="-5400000">
            <a:off x="4763294" y="4901407"/>
            <a:ext cx="235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/>
              <a:t>Gesundheitsbezirke</a:t>
            </a:r>
          </a:p>
        </p:txBody>
      </p:sp>
      <p:sp>
        <p:nvSpPr>
          <p:cNvPr id="3" name="Richtungspfeil 2"/>
          <p:cNvSpPr/>
          <p:nvPr/>
        </p:nvSpPr>
        <p:spPr>
          <a:xfrm>
            <a:off x="4281488" y="1798638"/>
            <a:ext cx="2089150" cy="1119187"/>
          </a:xfrm>
          <a:prstGeom prst="homePlate">
            <a:avLst>
              <a:gd name="adj" fmla="val 38889"/>
            </a:avLst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Ausrichtung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Controlling</a:t>
            </a:r>
          </a:p>
        </p:txBody>
      </p:sp>
      <p:sp>
        <p:nvSpPr>
          <p:cNvPr id="39981" name="Textfeld 66"/>
          <p:cNvSpPr txBox="1">
            <a:spLocks noChangeArrowheads="1"/>
          </p:cNvSpPr>
          <p:nvPr/>
        </p:nvSpPr>
        <p:spPr bwMode="auto">
          <a:xfrm rot="-5400000">
            <a:off x="3824288" y="4548187"/>
            <a:ext cx="3149600" cy="517525"/>
          </a:xfrm>
          <a:prstGeom prst="rect">
            <a:avLst/>
          </a:prstGeom>
          <a:solidFill>
            <a:srgbClr val="93D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Landesweite Leistungen </a:t>
            </a:r>
          </a:p>
          <a:p>
            <a:r>
              <a:rPr lang="de-DE" sz="1400"/>
              <a:t>Medizinischer Bereich/Pflege-Bereich</a:t>
            </a:r>
          </a:p>
        </p:txBody>
      </p:sp>
      <p:sp>
        <p:nvSpPr>
          <p:cNvPr id="39982" name="Textfeld 66"/>
          <p:cNvSpPr txBox="1">
            <a:spLocks noChangeArrowheads="1"/>
          </p:cNvSpPr>
          <p:nvPr/>
        </p:nvSpPr>
        <p:spPr bwMode="auto">
          <a:xfrm rot="-5400000">
            <a:off x="9967913" y="4559300"/>
            <a:ext cx="3130550" cy="517525"/>
          </a:xfrm>
          <a:prstGeom prst="rect">
            <a:avLst/>
          </a:prstGeom>
          <a:solidFill>
            <a:srgbClr val="93D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Landesweite Leistungen </a:t>
            </a:r>
          </a:p>
          <a:p>
            <a:r>
              <a:rPr lang="de-DE" sz="1400"/>
              <a:t>Verwaltung und Supportbereich</a:t>
            </a:r>
          </a:p>
        </p:txBody>
      </p:sp>
      <p:cxnSp>
        <p:nvCxnSpPr>
          <p:cNvPr id="39983" name="AutoShape 79"/>
          <p:cNvCxnSpPr>
            <a:cxnSpLocks noChangeShapeType="1"/>
            <a:endCxn id="39982" idx="3"/>
          </p:cNvCxnSpPr>
          <p:nvPr/>
        </p:nvCxnSpPr>
        <p:spPr bwMode="auto">
          <a:xfrm>
            <a:off x="9734550" y="2543175"/>
            <a:ext cx="1798638" cy="70961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9984" name="Line 55"/>
          <p:cNvSpPr>
            <a:spLocks noChangeShapeType="1"/>
          </p:cNvSpPr>
          <p:nvPr/>
        </p:nvSpPr>
        <p:spPr bwMode="auto">
          <a:xfrm flipH="1">
            <a:off x="5424488" y="3038475"/>
            <a:ext cx="1914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6" descr="Landkarte_Lego_komp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5925" y="2706688"/>
            <a:ext cx="63023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2B1E7-B139-4B0C-9A60-C8392D990563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41987" name="Titel 1"/>
          <p:cNvSpPr>
            <a:spLocks noGrp="1"/>
          </p:cNvSpPr>
          <p:nvPr>
            <p:ph type="title"/>
          </p:nvPr>
        </p:nvSpPr>
        <p:spPr>
          <a:xfrm>
            <a:off x="1587500" y="361950"/>
            <a:ext cx="9766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Die Steuerung der Gesundheitsversorgung in Südtirol</a:t>
            </a:r>
          </a:p>
        </p:txBody>
      </p:sp>
      <p:sp>
        <p:nvSpPr>
          <p:cNvPr id="41988" name="Inhaltsplatzhalter 2"/>
          <p:cNvSpPr txBox="1">
            <a:spLocks/>
          </p:cNvSpPr>
          <p:nvPr/>
        </p:nvSpPr>
        <p:spPr bwMode="auto">
          <a:xfrm>
            <a:off x="1587500" y="1639888"/>
            <a:ext cx="100298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de-DE" sz="2800"/>
          </a:p>
        </p:txBody>
      </p:sp>
      <p:sp>
        <p:nvSpPr>
          <p:cNvPr id="41989" name="Textfeld 4"/>
          <p:cNvSpPr txBox="1">
            <a:spLocks noChangeArrowheads="1"/>
          </p:cNvSpPr>
          <p:nvPr/>
        </p:nvSpPr>
        <p:spPr bwMode="auto">
          <a:xfrm>
            <a:off x="3049588" y="1630363"/>
            <a:ext cx="158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/>
              <a:t>Eigentümer</a:t>
            </a:r>
          </a:p>
        </p:txBody>
      </p:sp>
      <p:sp>
        <p:nvSpPr>
          <p:cNvPr id="41990" name="Textfeld 5"/>
          <p:cNvSpPr txBox="1">
            <a:spLocks noChangeArrowheads="1"/>
          </p:cNvSpPr>
          <p:nvPr/>
        </p:nvSpPr>
        <p:spPr bwMode="auto">
          <a:xfrm>
            <a:off x="7589838" y="1630363"/>
            <a:ext cx="2017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/>
              <a:t>Sanitätsbetrieb</a:t>
            </a:r>
          </a:p>
        </p:txBody>
      </p:sp>
      <p:sp>
        <p:nvSpPr>
          <p:cNvPr id="7" name="Rechteck 6"/>
          <p:cNvSpPr/>
          <p:nvPr/>
        </p:nvSpPr>
        <p:spPr>
          <a:xfrm>
            <a:off x="2679700" y="2262188"/>
            <a:ext cx="2381250" cy="5984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 err="1">
                <a:solidFill>
                  <a:schemeClr val="tx1"/>
                </a:solidFill>
              </a:rPr>
              <a:t>Governance</a:t>
            </a:r>
            <a:r>
              <a:rPr lang="de-DE" b="1" dirty="0">
                <a:solidFill>
                  <a:schemeClr val="tx1"/>
                </a:solidFill>
              </a:rPr>
              <a:t>-Struktur</a:t>
            </a:r>
          </a:p>
        </p:txBody>
      </p:sp>
      <p:sp>
        <p:nvSpPr>
          <p:cNvPr id="24" name="Rechteck 23"/>
          <p:cNvSpPr/>
          <p:nvPr/>
        </p:nvSpPr>
        <p:spPr>
          <a:xfrm>
            <a:off x="7778750" y="2262188"/>
            <a:ext cx="1722438" cy="5032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defRPr/>
            </a:pPr>
            <a:r>
              <a:rPr lang="de-DE" b="1">
                <a:solidFill>
                  <a:schemeClr val="tx1"/>
                </a:solidFill>
                <a:latin typeface="Arial" charset="0"/>
                <a:cs typeface="Arial" charset="0"/>
              </a:rPr>
              <a:t>Geschäfts-</a:t>
            </a:r>
          </a:p>
          <a:p>
            <a:pPr algn="ctr">
              <a:lnSpc>
                <a:spcPts val="1700"/>
              </a:lnSpc>
              <a:defRPr/>
            </a:pPr>
            <a:r>
              <a:rPr lang="de-DE" b="1">
                <a:solidFill>
                  <a:schemeClr val="tx1"/>
                </a:solidFill>
                <a:latin typeface="Arial" charset="0"/>
                <a:cs typeface="Arial" charset="0"/>
              </a:rPr>
              <a:t>führung</a:t>
            </a:r>
          </a:p>
        </p:txBody>
      </p:sp>
      <p:sp>
        <p:nvSpPr>
          <p:cNvPr id="3" name="Richtungspfeil 2"/>
          <p:cNvSpPr/>
          <p:nvPr/>
        </p:nvSpPr>
        <p:spPr>
          <a:xfrm>
            <a:off x="5310188" y="1741488"/>
            <a:ext cx="2089150" cy="1119187"/>
          </a:xfrm>
          <a:prstGeom prst="homePlate">
            <a:avLst>
              <a:gd name="adj" fmla="val 38889"/>
            </a:avLst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Ausrichtung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Controlling</a:t>
            </a:r>
          </a:p>
        </p:txBody>
      </p:sp>
      <p:sp>
        <p:nvSpPr>
          <p:cNvPr id="41994" name="Rectangle 54"/>
          <p:cNvSpPr>
            <a:spLocks noChangeArrowheads="1"/>
          </p:cNvSpPr>
          <p:nvPr/>
        </p:nvSpPr>
        <p:spPr bwMode="auto">
          <a:xfrm>
            <a:off x="2181225" y="1409700"/>
            <a:ext cx="7877175" cy="5048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chtungspfeil 25"/>
          <p:cNvSpPr/>
          <p:nvPr/>
        </p:nvSpPr>
        <p:spPr>
          <a:xfrm>
            <a:off x="2978150" y="1809750"/>
            <a:ext cx="2252663" cy="571500"/>
          </a:xfrm>
          <a:prstGeom prst="homePlate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 </a:t>
            </a:r>
          </a:p>
        </p:txBody>
      </p:sp>
      <p:sp>
        <p:nvSpPr>
          <p:cNvPr id="2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9CAAE-318C-4BDD-84B2-C8658775E7F4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43011" name="Titel 1"/>
          <p:cNvSpPr>
            <a:spLocks noGrp="1"/>
          </p:cNvSpPr>
          <p:nvPr>
            <p:ph type="title"/>
          </p:nvPr>
        </p:nvSpPr>
        <p:spPr>
          <a:xfrm>
            <a:off x="1587500" y="361950"/>
            <a:ext cx="9766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Entwicklungs-Fahrplan</a:t>
            </a:r>
          </a:p>
        </p:txBody>
      </p:sp>
      <p:cxnSp>
        <p:nvCxnSpPr>
          <p:cNvPr id="4" name="Gerader Verbinder 3"/>
          <p:cNvCxnSpPr/>
          <p:nvPr/>
        </p:nvCxnSpPr>
        <p:spPr>
          <a:xfrm>
            <a:off x="1882775" y="1155700"/>
            <a:ext cx="0" cy="513080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 flipH="1">
            <a:off x="1882775" y="6273800"/>
            <a:ext cx="95758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4" name="Textfeld 7"/>
          <p:cNvSpPr txBox="1">
            <a:spLocks noChangeArrowheads="1"/>
          </p:cNvSpPr>
          <p:nvPr/>
        </p:nvSpPr>
        <p:spPr bwMode="auto">
          <a:xfrm>
            <a:off x="2203450" y="6115050"/>
            <a:ext cx="5810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2014</a:t>
            </a:r>
          </a:p>
        </p:txBody>
      </p:sp>
      <p:sp>
        <p:nvSpPr>
          <p:cNvPr id="43015" name="Textfeld 9"/>
          <p:cNvSpPr txBox="1">
            <a:spLocks noChangeArrowheads="1"/>
          </p:cNvSpPr>
          <p:nvPr/>
        </p:nvSpPr>
        <p:spPr bwMode="auto">
          <a:xfrm>
            <a:off x="3549650" y="6115050"/>
            <a:ext cx="582613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2015</a:t>
            </a:r>
          </a:p>
        </p:txBody>
      </p:sp>
      <p:sp>
        <p:nvSpPr>
          <p:cNvPr id="43016" name="Textfeld 10"/>
          <p:cNvSpPr txBox="1">
            <a:spLocks noChangeArrowheads="1"/>
          </p:cNvSpPr>
          <p:nvPr/>
        </p:nvSpPr>
        <p:spPr bwMode="auto">
          <a:xfrm>
            <a:off x="4895850" y="6115050"/>
            <a:ext cx="6318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2016 </a:t>
            </a:r>
          </a:p>
        </p:txBody>
      </p:sp>
      <p:sp>
        <p:nvSpPr>
          <p:cNvPr id="43017" name="Textfeld 12"/>
          <p:cNvSpPr txBox="1">
            <a:spLocks noChangeArrowheads="1"/>
          </p:cNvSpPr>
          <p:nvPr/>
        </p:nvSpPr>
        <p:spPr bwMode="auto">
          <a:xfrm>
            <a:off x="6292850" y="6115050"/>
            <a:ext cx="6318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2017 </a:t>
            </a:r>
          </a:p>
        </p:txBody>
      </p:sp>
      <p:sp>
        <p:nvSpPr>
          <p:cNvPr id="43018" name="Textfeld 13"/>
          <p:cNvSpPr txBox="1">
            <a:spLocks noChangeArrowheads="1"/>
          </p:cNvSpPr>
          <p:nvPr/>
        </p:nvSpPr>
        <p:spPr bwMode="auto">
          <a:xfrm>
            <a:off x="7688263" y="6115050"/>
            <a:ext cx="6318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2018 </a:t>
            </a:r>
          </a:p>
        </p:txBody>
      </p:sp>
      <p:sp>
        <p:nvSpPr>
          <p:cNvPr id="43019" name="Textfeld 14"/>
          <p:cNvSpPr txBox="1">
            <a:spLocks noChangeArrowheads="1"/>
          </p:cNvSpPr>
          <p:nvPr/>
        </p:nvSpPr>
        <p:spPr bwMode="auto">
          <a:xfrm>
            <a:off x="9085263" y="6115050"/>
            <a:ext cx="6318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2019 </a:t>
            </a:r>
          </a:p>
        </p:txBody>
      </p:sp>
      <p:sp>
        <p:nvSpPr>
          <p:cNvPr id="43020" name="Textfeld 15"/>
          <p:cNvSpPr txBox="1">
            <a:spLocks noChangeArrowheads="1"/>
          </p:cNvSpPr>
          <p:nvPr/>
        </p:nvSpPr>
        <p:spPr bwMode="auto">
          <a:xfrm>
            <a:off x="10480675" y="6115050"/>
            <a:ext cx="631825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/>
              <a:t>2020 </a:t>
            </a:r>
          </a:p>
        </p:txBody>
      </p:sp>
      <p:grpSp>
        <p:nvGrpSpPr>
          <p:cNvPr id="43021" name="Group 26"/>
          <p:cNvGrpSpPr>
            <a:grpSpLocks/>
          </p:cNvGrpSpPr>
          <p:nvPr/>
        </p:nvGrpSpPr>
        <p:grpSpPr bwMode="auto">
          <a:xfrm>
            <a:off x="2001838" y="4972050"/>
            <a:ext cx="735012" cy="673100"/>
            <a:chOff x="1417" y="3144"/>
            <a:chExt cx="463" cy="424"/>
          </a:xfrm>
        </p:grpSpPr>
        <p:sp>
          <p:nvSpPr>
            <p:cNvPr id="18" name="Ellipse 17"/>
            <p:cNvSpPr/>
            <p:nvPr/>
          </p:nvSpPr>
          <p:spPr>
            <a:xfrm>
              <a:off x="1476" y="3200"/>
              <a:ext cx="212" cy="17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1572" y="3296"/>
              <a:ext cx="212" cy="17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1668" y="3392"/>
              <a:ext cx="212" cy="17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417" y="3335"/>
              <a:ext cx="213" cy="17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652" y="3144"/>
              <a:ext cx="212" cy="17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cmpd="sng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43022" name="Textfeld 22"/>
          <p:cNvSpPr txBox="1">
            <a:spLocks noChangeArrowheads="1"/>
          </p:cNvSpPr>
          <p:nvPr/>
        </p:nvSpPr>
        <p:spPr bwMode="auto">
          <a:xfrm>
            <a:off x="1838325" y="5659438"/>
            <a:ext cx="1416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600" b="1"/>
              <a:t>Tour durch die Bezirke</a:t>
            </a:r>
          </a:p>
        </p:txBody>
      </p:sp>
      <p:sp>
        <p:nvSpPr>
          <p:cNvPr id="24" name="Raute 23"/>
          <p:cNvSpPr/>
          <p:nvPr/>
        </p:nvSpPr>
        <p:spPr>
          <a:xfrm>
            <a:off x="2790825" y="3932238"/>
            <a:ext cx="508000" cy="455612"/>
          </a:xfrm>
          <a:prstGeom prst="diamond">
            <a:avLst/>
          </a:prstGeom>
          <a:solidFill>
            <a:schemeClr val="tx2">
              <a:lumMod val="40000"/>
              <a:lumOff val="60000"/>
            </a:schemeClr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3024" name="Textfeld 24"/>
          <p:cNvSpPr txBox="1">
            <a:spLocks noChangeArrowheads="1"/>
          </p:cNvSpPr>
          <p:nvPr/>
        </p:nvSpPr>
        <p:spPr bwMode="auto">
          <a:xfrm>
            <a:off x="1524000" y="4378325"/>
            <a:ext cx="3330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600" b="1"/>
              <a:t>Änderung Landesgesetz, Landesgesundheitsplan</a:t>
            </a:r>
          </a:p>
        </p:txBody>
      </p:sp>
      <p:sp>
        <p:nvSpPr>
          <p:cNvPr id="2" name="Richtungspfeil 25"/>
          <p:cNvSpPr/>
          <p:nvPr/>
        </p:nvSpPr>
        <p:spPr>
          <a:xfrm>
            <a:off x="3000375" y="2879725"/>
            <a:ext cx="2252663" cy="571500"/>
          </a:xfrm>
          <a:prstGeom prst="homePlate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 </a:t>
            </a:r>
          </a:p>
        </p:txBody>
      </p:sp>
      <p:sp>
        <p:nvSpPr>
          <p:cNvPr id="27" name="Richtungspfeil 26"/>
          <p:cNvSpPr/>
          <p:nvPr/>
        </p:nvSpPr>
        <p:spPr>
          <a:xfrm>
            <a:off x="4543425" y="2879725"/>
            <a:ext cx="2073275" cy="5715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</a:t>
            </a:r>
          </a:p>
        </p:txBody>
      </p:sp>
      <p:sp>
        <p:nvSpPr>
          <p:cNvPr id="43027" name="Textfeld 27"/>
          <p:cNvSpPr txBox="1">
            <a:spLocks noChangeArrowheads="1"/>
          </p:cNvSpPr>
          <p:nvPr/>
        </p:nvSpPr>
        <p:spPr bwMode="auto">
          <a:xfrm>
            <a:off x="3035300" y="3516313"/>
            <a:ext cx="2981325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600" b="1"/>
              <a:t>Organisation</a:t>
            </a:r>
          </a:p>
        </p:txBody>
      </p:sp>
      <p:sp>
        <p:nvSpPr>
          <p:cNvPr id="29" name="Richtungspfeil 28"/>
          <p:cNvSpPr/>
          <p:nvPr/>
        </p:nvSpPr>
        <p:spPr>
          <a:xfrm>
            <a:off x="3886200" y="1806575"/>
            <a:ext cx="6870700" cy="5715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</a:t>
            </a:r>
          </a:p>
        </p:txBody>
      </p:sp>
      <p:sp>
        <p:nvSpPr>
          <p:cNvPr id="43029" name="Textfeld 29"/>
          <p:cNvSpPr txBox="1">
            <a:spLocks noChangeArrowheads="1"/>
          </p:cNvSpPr>
          <p:nvPr/>
        </p:nvSpPr>
        <p:spPr bwMode="auto">
          <a:xfrm>
            <a:off x="6372225" y="2443163"/>
            <a:ext cx="3400425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</a:pPr>
            <a:r>
              <a:rPr lang="de-DE" sz="1600" b="1"/>
              <a:t>Kosten- und Effizienzprogramm</a:t>
            </a:r>
          </a:p>
        </p:txBody>
      </p:sp>
      <p:sp>
        <p:nvSpPr>
          <p:cNvPr id="3" name="Richtungspfeil 25"/>
          <p:cNvSpPr/>
          <p:nvPr/>
        </p:nvSpPr>
        <p:spPr>
          <a:xfrm>
            <a:off x="3000375" y="2879725"/>
            <a:ext cx="2252663" cy="571500"/>
          </a:xfrm>
          <a:prstGeom prst="homePlate">
            <a:avLst/>
          </a:prstGeom>
          <a:noFill/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 </a:t>
            </a:r>
          </a:p>
        </p:txBody>
      </p:sp>
      <p:sp>
        <p:nvSpPr>
          <p:cNvPr id="6" name="Richtungspfeil 26"/>
          <p:cNvSpPr/>
          <p:nvPr/>
        </p:nvSpPr>
        <p:spPr>
          <a:xfrm>
            <a:off x="4543425" y="2879725"/>
            <a:ext cx="2073275" cy="5715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</a:t>
            </a:r>
          </a:p>
        </p:txBody>
      </p:sp>
      <p:sp>
        <p:nvSpPr>
          <p:cNvPr id="43032" name="Textfeld 27"/>
          <p:cNvSpPr txBox="1">
            <a:spLocks noChangeArrowheads="1"/>
          </p:cNvSpPr>
          <p:nvPr/>
        </p:nvSpPr>
        <p:spPr bwMode="auto">
          <a:xfrm>
            <a:off x="3035300" y="3516313"/>
            <a:ext cx="2981325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700"/>
              </a:lnSpc>
            </a:pPr>
            <a:r>
              <a:rPr lang="de-DE" sz="1600" b="1"/>
              <a:t>Organisation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7B3B21-8739-44C9-99D9-C39AEFD7F331}" type="slidenum">
              <a:rPr lang="de-DE"/>
              <a:pPr>
                <a:defRPr/>
              </a:pPr>
              <a:t>2</a:t>
            </a:fld>
            <a:endParaRPr lang="de-DE"/>
          </a:p>
        </p:txBody>
      </p:sp>
      <p:sp>
        <p:nvSpPr>
          <p:cNvPr id="7" name="Richtungspfeil 6"/>
          <p:cNvSpPr/>
          <p:nvPr/>
        </p:nvSpPr>
        <p:spPr>
          <a:xfrm>
            <a:off x="6257925" y="3505200"/>
            <a:ext cx="546100" cy="2730500"/>
          </a:xfrm>
          <a:prstGeom prst="homePlate">
            <a:avLst>
              <a:gd name="adj" fmla="val 95375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6147" name="Titel 1"/>
          <p:cNvSpPr>
            <a:spLocks noGrp="1"/>
          </p:cNvSpPr>
          <p:nvPr>
            <p:ph type="title"/>
          </p:nvPr>
        </p:nvSpPr>
        <p:spPr>
          <a:xfrm>
            <a:off x="1587500" y="365125"/>
            <a:ext cx="10163175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Die Frage: Sicherstellung der Versorgungsqualität</a:t>
            </a:r>
          </a:p>
        </p:txBody>
      </p:sp>
      <p:sp>
        <p:nvSpPr>
          <p:cNvPr id="6148" name="Inhaltsplatzhalter 2"/>
          <p:cNvSpPr>
            <a:spLocks noGrp="1"/>
          </p:cNvSpPr>
          <p:nvPr>
            <p:ph idx="1"/>
          </p:nvPr>
        </p:nvSpPr>
        <p:spPr>
          <a:xfrm>
            <a:off x="2257425" y="3675063"/>
            <a:ext cx="4240213" cy="2105025"/>
          </a:xfrm>
        </p:spPr>
        <p:txBody>
          <a:bodyPr lIns="180000" rIns="144000"/>
          <a:lstStyle/>
          <a:p>
            <a:pPr marL="533400" indent="-533400" eaLnBrk="1" hangingPunct="1"/>
            <a:endParaRPr lang="de-DE" sz="2000" smtClean="0">
              <a:latin typeface="Arial" charset="0"/>
              <a:cs typeface="Arial" charset="0"/>
            </a:endParaRPr>
          </a:p>
          <a:p>
            <a:pPr marL="533400" indent="-533400" eaLnBrk="1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Alternde Bevölkerung</a:t>
            </a:r>
          </a:p>
          <a:p>
            <a:pPr marL="533400" indent="-533400" eaLnBrk="1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Geänderte Erwartungen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24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Fachärzte-Mangel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24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Geänderte rechtliche Rahmenbedingungen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2400"/>
              </a:spcAft>
              <a:buFont typeface="Calibri Light" pitchFamily="34" charset="0"/>
              <a:buAutoNum type="arabicPeriod"/>
            </a:pPr>
            <a:endParaRPr lang="de-DE" sz="2000" smtClean="0">
              <a:latin typeface="Arial" charset="0"/>
              <a:cs typeface="Arial" charset="0"/>
            </a:endParaRPr>
          </a:p>
        </p:txBody>
      </p:sp>
      <p:sp>
        <p:nvSpPr>
          <p:cNvPr id="6149" name="Inhaltsplatzhalter 2"/>
          <p:cNvSpPr txBox="1">
            <a:spLocks/>
          </p:cNvSpPr>
          <p:nvPr/>
        </p:nvSpPr>
        <p:spPr bwMode="auto">
          <a:xfrm>
            <a:off x="6564313" y="3871913"/>
            <a:ext cx="46958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44000" anchor="ctr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de-DE" sz="2000" b="1"/>
          </a:p>
          <a:p>
            <a:pPr marL="228600" indent="-228600">
              <a:lnSpc>
                <a:spcPts val="2600"/>
              </a:lnSpc>
              <a:buFont typeface="Arial" charset="0"/>
              <a:buNone/>
            </a:pPr>
            <a:r>
              <a:rPr lang="de-DE" sz="2000" b="1"/>
              <a:t>	Wie können wir vor diesem Hintergrund Versorgungsqualität </a:t>
            </a:r>
          </a:p>
          <a:p>
            <a:pPr marL="228600" indent="-228600">
              <a:lnSpc>
                <a:spcPts val="2600"/>
              </a:lnSpc>
              <a:buFont typeface="Arial" charset="0"/>
              <a:buNone/>
            </a:pPr>
            <a:r>
              <a:rPr lang="de-DE" sz="2000" b="1"/>
              <a:t>	in Zukunft sicherstellen?</a:t>
            </a:r>
          </a:p>
          <a:p>
            <a:pPr marL="228600" indent="-228600">
              <a:lnSpc>
                <a:spcPts val="3100"/>
              </a:lnSpc>
              <a:buFont typeface="Arial" charset="0"/>
              <a:buChar char="•"/>
            </a:pPr>
            <a:endParaRPr lang="de-DE" sz="2000" b="1"/>
          </a:p>
        </p:txBody>
      </p:sp>
      <p:sp>
        <p:nvSpPr>
          <p:cNvPr id="6150" name="Inhaltsplatzhalter 2"/>
          <p:cNvSpPr txBox="1">
            <a:spLocks/>
          </p:cNvSpPr>
          <p:nvPr/>
        </p:nvSpPr>
        <p:spPr bwMode="auto">
          <a:xfrm>
            <a:off x="1433513" y="2001838"/>
            <a:ext cx="9456737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44000" anchor="ctr"/>
          <a:lstStyle/>
          <a:p>
            <a:pPr algn="ctr">
              <a:lnSpc>
                <a:spcPts val="3100"/>
              </a:lnSpc>
              <a:buFont typeface="Arial" charset="0"/>
              <a:buNone/>
            </a:pPr>
            <a:r>
              <a:rPr lang="de-DE" sz="2000" b="1"/>
              <a:t>Status:</a:t>
            </a:r>
          </a:p>
          <a:p>
            <a:pPr algn="ctr">
              <a:lnSpc>
                <a:spcPts val="3100"/>
              </a:lnSpc>
              <a:buFont typeface="Arial" charset="0"/>
              <a:buNone/>
            </a:pPr>
            <a:r>
              <a:rPr lang="de-DE" sz="2000" b="1"/>
              <a:t>Hohe Qualität der Gesundheitsdienstleistungen</a:t>
            </a:r>
          </a:p>
        </p:txBody>
      </p:sp>
      <p:sp>
        <p:nvSpPr>
          <p:cNvPr id="6151" name="Inhaltsplatzhalter 2"/>
          <p:cNvSpPr txBox="1">
            <a:spLocks/>
          </p:cNvSpPr>
          <p:nvPr/>
        </p:nvSpPr>
        <p:spPr bwMode="auto">
          <a:xfrm>
            <a:off x="2517775" y="3346450"/>
            <a:ext cx="42100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44000" anchor="ctr"/>
          <a:lstStyle/>
          <a:p>
            <a:pPr>
              <a:lnSpc>
                <a:spcPts val="3100"/>
              </a:lnSpc>
              <a:buFont typeface="Arial" charset="0"/>
              <a:buNone/>
            </a:pPr>
            <a:r>
              <a:rPr lang="de-DE" sz="2000" b="1"/>
              <a:t>Herausforderungen</a:t>
            </a:r>
          </a:p>
        </p:txBody>
      </p:sp>
      <p:cxnSp>
        <p:nvCxnSpPr>
          <p:cNvPr id="13" name="Gerader Verbinder 12"/>
          <p:cNvCxnSpPr/>
          <p:nvPr/>
        </p:nvCxnSpPr>
        <p:spPr>
          <a:xfrm flipH="1">
            <a:off x="1954213" y="3016250"/>
            <a:ext cx="9144000" cy="0"/>
          </a:xfrm>
          <a:prstGeom prst="line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DEDD88-E58D-441D-B7A8-CBF3741C7AE5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44034" name="Textfeld 2"/>
          <p:cNvSpPr txBox="1">
            <a:spLocks noChangeArrowheads="1"/>
          </p:cNvSpPr>
          <p:nvPr/>
        </p:nvSpPr>
        <p:spPr bwMode="auto">
          <a:xfrm>
            <a:off x="3149600" y="1306513"/>
            <a:ext cx="8486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Tour Alto Adige</a:t>
            </a:r>
          </a:p>
        </p:txBody>
      </p:sp>
      <p:sp>
        <p:nvSpPr>
          <p:cNvPr id="44035" name="Textfeld 3"/>
          <p:cNvSpPr txBox="1">
            <a:spLocks noChangeArrowheads="1"/>
          </p:cNvSpPr>
          <p:nvPr/>
        </p:nvSpPr>
        <p:spPr bwMode="auto">
          <a:xfrm>
            <a:off x="3149600" y="2454275"/>
            <a:ext cx="8486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Consolidamento di input e sviluppo del piano progettuale ed organizzativo per il concetto e la sua implementazione</a:t>
            </a:r>
          </a:p>
        </p:txBody>
      </p:sp>
      <p:sp>
        <p:nvSpPr>
          <p:cNvPr id="44036" name="Textfeld 4"/>
          <p:cNvSpPr txBox="1">
            <a:spLocks noChangeArrowheads="1"/>
          </p:cNvSpPr>
          <p:nvPr/>
        </p:nvSpPr>
        <p:spPr bwMode="auto">
          <a:xfrm>
            <a:off x="3149600" y="3413125"/>
            <a:ext cx="8486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None/>
            </a:pPr>
            <a:r>
              <a:rPr lang="de-DE"/>
              <a:t>Costituzione gruppi di lavoro su tematiche precise</a:t>
            </a:r>
          </a:p>
          <a:p>
            <a:pPr marL="285750" indent="-285750">
              <a:buFont typeface="Arial" charset="0"/>
              <a:buNone/>
            </a:pPr>
            <a:r>
              <a:rPr lang="de-DE"/>
              <a:t>Inizio programma di efficienza e riduzione dei costi</a:t>
            </a:r>
          </a:p>
        </p:txBody>
      </p:sp>
      <p:sp>
        <p:nvSpPr>
          <p:cNvPr id="44037" name="Textfeld 5"/>
          <p:cNvSpPr txBox="1">
            <a:spLocks noChangeArrowheads="1"/>
          </p:cNvSpPr>
          <p:nvPr/>
        </p:nvSpPr>
        <p:spPr bwMode="auto">
          <a:xfrm>
            <a:off x="3149600" y="4314825"/>
            <a:ext cx="8486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Inizio del programma di riorganizzazione</a:t>
            </a:r>
          </a:p>
        </p:txBody>
      </p:sp>
      <p:sp>
        <p:nvSpPr>
          <p:cNvPr id="44038" name="Textfeld 7"/>
          <p:cNvSpPr txBox="1">
            <a:spLocks noChangeArrowheads="1"/>
          </p:cNvSpPr>
          <p:nvPr/>
        </p:nvSpPr>
        <p:spPr bwMode="auto">
          <a:xfrm>
            <a:off x="1587500" y="1182688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Settembre/</a:t>
            </a:r>
          </a:p>
          <a:p>
            <a:r>
              <a:rPr lang="de-DE" b="1"/>
              <a:t>ottobre</a:t>
            </a:r>
          </a:p>
        </p:txBody>
      </p:sp>
      <p:sp>
        <p:nvSpPr>
          <p:cNvPr id="44039" name="Textfeld 8"/>
          <p:cNvSpPr txBox="1">
            <a:spLocks noChangeArrowheads="1"/>
          </p:cNvSpPr>
          <p:nvPr/>
        </p:nvSpPr>
        <p:spPr bwMode="auto">
          <a:xfrm>
            <a:off x="1587500" y="2540000"/>
            <a:ext cx="156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Nov.-dic.</a:t>
            </a:r>
          </a:p>
        </p:txBody>
      </p:sp>
      <p:sp>
        <p:nvSpPr>
          <p:cNvPr id="44040" name="Textfeld 9"/>
          <p:cNvSpPr txBox="1">
            <a:spLocks noChangeArrowheads="1"/>
          </p:cNvSpPr>
          <p:nvPr/>
        </p:nvSpPr>
        <p:spPr bwMode="auto">
          <a:xfrm>
            <a:off x="1587500" y="3508375"/>
            <a:ext cx="156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Gennaio `15</a:t>
            </a:r>
          </a:p>
        </p:txBody>
      </p:sp>
      <p:sp>
        <p:nvSpPr>
          <p:cNvPr id="44041" name="Textfeld 10"/>
          <p:cNvSpPr txBox="1">
            <a:spLocks noChangeArrowheads="1"/>
          </p:cNvSpPr>
          <p:nvPr/>
        </p:nvSpPr>
        <p:spPr bwMode="auto">
          <a:xfrm>
            <a:off x="1587500" y="4314825"/>
            <a:ext cx="1562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Feb. `15</a:t>
            </a:r>
          </a:p>
        </p:txBody>
      </p:sp>
      <p:sp>
        <p:nvSpPr>
          <p:cNvPr id="44042" name="Textfeld 11"/>
          <p:cNvSpPr txBox="1">
            <a:spLocks noChangeArrowheads="1"/>
          </p:cNvSpPr>
          <p:nvPr/>
        </p:nvSpPr>
        <p:spPr bwMode="auto">
          <a:xfrm>
            <a:off x="1530350" y="5926138"/>
            <a:ext cx="15621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000"/>
              </a:lnSpc>
            </a:pPr>
            <a:r>
              <a:rPr lang="de-DE" b="1"/>
              <a:t>Proseguo</a:t>
            </a:r>
          </a:p>
        </p:txBody>
      </p:sp>
      <p:sp>
        <p:nvSpPr>
          <p:cNvPr id="44043" name="Textfeld 10"/>
          <p:cNvSpPr txBox="1">
            <a:spLocks noChangeArrowheads="1"/>
          </p:cNvSpPr>
          <p:nvPr/>
        </p:nvSpPr>
        <p:spPr bwMode="auto">
          <a:xfrm>
            <a:off x="1587500" y="4781550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Entro giugno `15</a:t>
            </a:r>
          </a:p>
        </p:txBody>
      </p:sp>
      <p:sp>
        <p:nvSpPr>
          <p:cNvPr id="44044" name="Textfeld 3"/>
          <p:cNvSpPr txBox="1">
            <a:spLocks noChangeArrowheads="1"/>
          </p:cNvSpPr>
          <p:nvPr/>
        </p:nvSpPr>
        <p:spPr bwMode="auto">
          <a:xfrm>
            <a:off x="3149600" y="4797425"/>
            <a:ext cx="84867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Presentazione del Piano sanitario provinciale</a:t>
            </a:r>
          </a:p>
          <a:p>
            <a:r>
              <a:rPr lang="de-DE"/>
              <a:t>Presentazione della nuova legge provinciale per la regolamentazione del servizio sanitario</a:t>
            </a:r>
          </a:p>
        </p:txBody>
      </p:sp>
      <p:sp>
        <p:nvSpPr>
          <p:cNvPr id="44045" name="Textfeld 5"/>
          <p:cNvSpPr txBox="1">
            <a:spLocks noChangeArrowheads="1"/>
          </p:cNvSpPr>
          <p:nvPr/>
        </p:nvSpPr>
        <p:spPr bwMode="auto">
          <a:xfrm>
            <a:off x="3149600" y="1895475"/>
            <a:ext cx="8486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Trattativa contratto medici di medicina generale</a:t>
            </a:r>
            <a:endParaRPr lang="de-DE">
              <a:solidFill>
                <a:srgbClr val="CC0000"/>
              </a:solidFill>
            </a:endParaRPr>
          </a:p>
        </p:txBody>
      </p:sp>
      <p:sp>
        <p:nvSpPr>
          <p:cNvPr id="44046" name="Textfeld 10"/>
          <p:cNvSpPr txBox="1">
            <a:spLocks noChangeArrowheads="1"/>
          </p:cNvSpPr>
          <p:nvPr/>
        </p:nvSpPr>
        <p:spPr bwMode="auto">
          <a:xfrm>
            <a:off x="1587500" y="1895475"/>
            <a:ext cx="156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/>
              <a:t>Da sett.</a:t>
            </a:r>
          </a:p>
        </p:txBody>
      </p:sp>
      <p:sp>
        <p:nvSpPr>
          <p:cNvPr id="44047" name="Textfeld 11"/>
          <p:cNvSpPr txBox="1">
            <a:spLocks noChangeArrowheads="1"/>
          </p:cNvSpPr>
          <p:nvPr/>
        </p:nvSpPr>
        <p:spPr bwMode="auto">
          <a:xfrm>
            <a:off x="3175000" y="5937250"/>
            <a:ext cx="909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/>
              <a:t>Garantire processi di pilotaggio, supporto e controllo</a:t>
            </a:r>
          </a:p>
        </p:txBody>
      </p:sp>
      <p:sp>
        <p:nvSpPr>
          <p:cNvPr id="44048" name="Titel 1"/>
          <p:cNvSpPr>
            <a:spLocks/>
          </p:cNvSpPr>
          <p:nvPr/>
        </p:nvSpPr>
        <p:spPr bwMode="auto">
          <a:xfrm>
            <a:off x="1543050" y="260350"/>
            <a:ext cx="97663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sz="2800" b="1"/>
              <a:t>Uno sguardo verso i prossimi passi da compiere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D9A318-5CC1-404D-BEE0-1C963FE5624A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1587500" y="365125"/>
            <a:ext cx="1021715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Versorgungsqualität beinhaltet: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1616075" y="1447800"/>
            <a:ext cx="9766300" cy="4551363"/>
          </a:xfrm>
        </p:spPr>
        <p:txBody>
          <a:bodyPr/>
          <a:lstStyle/>
          <a:p>
            <a:pPr marL="533400" indent="-533400" eaLnBrk="1" hangingPunct="1">
              <a:spcAft>
                <a:spcPts val="1200"/>
              </a:spcAft>
              <a:buFont typeface="Arial" charset="0"/>
              <a:buNone/>
            </a:pPr>
            <a:endParaRPr lang="de-DE" sz="2000" smtClean="0">
              <a:latin typeface="Arial" charset="0"/>
              <a:cs typeface="Arial" charset="0"/>
            </a:endParaRP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Die gesundheitliche Nahversorgung landesweit gleich gut gewährleisten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Hoch spezialisierte Medizin angemessen zur Verfügung stellen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Gesundheitsversorgung als System von Netzwerkpartnern gestalten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Gesundheitsstrukturen im Miteinander neu ausrichten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Führungsverantwortung aus einer Hand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Für einen verantwortungsvollen Einsatz der Finanzmittel sorgen</a:t>
            </a:r>
          </a:p>
          <a:p>
            <a:pPr marL="533400" indent="-533400" eaLnBrk="1" hangingPunct="1">
              <a:spcBef>
                <a:spcPct val="0"/>
              </a:spcBef>
              <a:spcAft>
                <a:spcPts val="1800"/>
              </a:spcAft>
              <a:buFont typeface="Calibri Light" pitchFamily="34" charset="0"/>
              <a:buAutoNum type="arabicPeriod"/>
            </a:pPr>
            <a:r>
              <a:rPr lang="de-DE" sz="2000" smtClean="0">
                <a:latin typeface="Arial" charset="0"/>
                <a:cs typeface="Arial" charset="0"/>
              </a:rPr>
              <a:t>Mehr Eigenverantwortung der Kunden und Kundinnen zulassen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69D4C2-B97F-4D18-BFB2-D87FE72B87A1}" type="slidenum">
              <a:rPr lang="de-DE"/>
              <a:pPr>
                <a:defRPr/>
              </a:pPr>
              <a:t>4</a:t>
            </a:fld>
            <a:endParaRPr lang="de-DE"/>
          </a:p>
        </p:txBody>
      </p:sp>
      <p:sp>
        <p:nvSpPr>
          <p:cNvPr id="10242" name="Titel 1"/>
          <p:cNvSpPr>
            <a:spLocks/>
          </p:cNvSpPr>
          <p:nvPr/>
        </p:nvSpPr>
        <p:spPr bwMode="auto">
          <a:xfrm>
            <a:off x="1587500" y="365125"/>
            <a:ext cx="1021715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sz="2800" b="1"/>
              <a:t>Linee guida – Assistenza sanitaria altoatesina 2020</a:t>
            </a:r>
          </a:p>
        </p:txBody>
      </p:sp>
      <p:sp>
        <p:nvSpPr>
          <p:cNvPr id="18" name="Richtungspfeil 17"/>
          <p:cNvSpPr/>
          <p:nvPr/>
        </p:nvSpPr>
        <p:spPr>
          <a:xfrm>
            <a:off x="3166081" y="4532328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Assicurare la sostenibilità finanziaria sul lungo periodo</a:t>
            </a:r>
          </a:p>
        </p:txBody>
      </p:sp>
      <p:sp>
        <p:nvSpPr>
          <p:cNvPr id="17" name="Richtungspfeil 16"/>
          <p:cNvSpPr/>
          <p:nvPr/>
        </p:nvSpPr>
        <p:spPr>
          <a:xfrm>
            <a:off x="3177457" y="3288104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Garantire la massima qualità nei 7 ospedali</a:t>
            </a:r>
          </a:p>
        </p:txBody>
      </p:sp>
      <p:sp>
        <p:nvSpPr>
          <p:cNvPr id="16" name="Richtungspfeil 15"/>
          <p:cNvSpPr/>
          <p:nvPr/>
        </p:nvSpPr>
        <p:spPr>
          <a:xfrm>
            <a:off x="3177457" y="2044704"/>
            <a:ext cx="8174756" cy="855260"/>
          </a:xfrm>
          <a:prstGeom prst="homePlate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00" anchor="ctr"/>
          <a:lstStyle/>
          <a:p>
            <a:pPr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Rafforzare l‘assistenza sanitaria locale</a:t>
            </a:r>
          </a:p>
        </p:txBody>
      </p:sp>
      <p:sp>
        <p:nvSpPr>
          <p:cNvPr id="10" name="Richtungspfeil 9"/>
          <p:cNvSpPr/>
          <p:nvPr/>
        </p:nvSpPr>
        <p:spPr>
          <a:xfrm>
            <a:off x="2317644" y="2044704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563813" y="22256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Richtungspfeil 11"/>
          <p:cNvSpPr/>
          <p:nvPr/>
        </p:nvSpPr>
        <p:spPr>
          <a:xfrm>
            <a:off x="2317644" y="3288104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63813" y="346392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ichtungspfeil 13"/>
          <p:cNvSpPr/>
          <p:nvPr/>
        </p:nvSpPr>
        <p:spPr>
          <a:xfrm>
            <a:off x="2317644" y="4532328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563813" y="47021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B108FC-5715-4E75-82F0-50E7B83BC9AF}" type="slidenum">
              <a:rPr lang="de-DE"/>
              <a:pPr>
                <a:defRPr/>
              </a:pPr>
              <a:t>5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738313" y="1530350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Creazione di un sistema di </a:t>
            </a: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de-DE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pronto soccorso</a:t>
            </a: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”</a:t>
            </a:r>
            <a:r>
              <a:rPr lang="de-DE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de-DE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de-DE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in ciascun territorio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393701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74675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295" name="Textfeld 12"/>
          <p:cNvSpPr txBox="1">
            <a:spLocks noChangeArrowheads="1"/>
          </p:cNvSpPr>
          <p:nvPr/>
        </p:nvSpPr>
        <p:spPr bwMode="auto">
          <a:xfrm>
            <a:off x="4749800" y="1333500"/>
            <a:ext cx="660400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alibri Light" pitchFamily="34" charset="0"/>
              <a:buAutoNum type="arabicPeriod"/>
            </a:pPr>
            <a:r>
              <a:rPr lang="de-DE" sz="1600" b="1"/>
              <a:t>Partner di rete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Medici di medicina generale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Distretti sanitari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Chiamata di emergenza 118, Croce bianca, organizzazioni di soccorso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Farmacie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Medici specialisti privati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Case di cura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Ostetriche </a:t>
            </a:r>
          </a:p>
          <a:p>
            <a:pPr marL="804863" lvl="1" indent="-347663">
              <a:buFont typeface="Symbol" pitchFamily="18" charset="2"/>
              <a:buChar char="-"/>
            </a:pPr>
            <a:endParaRPr lang="de-DE" sz="1600"/>
          </a:p>
          <a:p>
            <a:pPr marL="457200" indent="-457200">
              <a:buFont typeface="Symbol" pitchFamily="18" charset="2"/>
              <a:buAutoNum type="arabicPeriod"/>
            </a:pPr>
            <a:r>
              <a:rPr lang="de-DE" sz="1600" b="1"/>
              <a:t>Reperibilità 24 ore su 24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Medicina in rete, medicina di gruppo, </a:t>
            </a:r>
            <a:br>
              <a:rPr lang="de-DE" sz="1600"/>
            </a:br>
            <a:r>
              <a:rPr lang="de-DE" sz="1600"/>
              <a:t>medicina generale nei distretti sanitari</a:t>
            </a:r>
          </a:p>
          <a:p>
            <a:pPr marL="804863" lvl="1" indent="-347663">
              <a:buFont typeface="Symbol" pitchFamily="18" charset="2"/>
              <a:buChar char="-"/>
            </a:pPr>
            <a:endParaRPr lang="de-DE" sz="1600"/>
          </a:p>
          <a:p>
            <a:pPr marL="457200" indent="-457200">
              <a:buFont typeface="Symbol" pitchFamily="18" charset="2"/>
              <a:buAutoNum type="arabicPeriod"/>
            </a:pPr>
            <a:r>
              <a:rPr lang="de-DE" sz="1600" b="1"/>
              <a:t>Care Management</a:t>
            </a:r>
          </a:p>
          <a:p>
            <a:pPr marL="457200" indent="-457200">
              <a:buFont typeface="Calibri Light" pitchFamily="34" charset="0"/>
              <a:buAutoNum type="arabicPeriod"/>
            </a:pPr>
            <a:endParaRPr lang="de-DE" sz="1600" b="1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de-DE" sz="1600" b="1"/>
              <a:t>Informazione, guida e tecnologia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Informazione per la popolazione e consulenza telefonica ed online </a:t>
            </a:r>
          </a:p>
          <a:p>
            <a:pPr marL="804863" lvl="1" indent="-347663">
              <a:buFont typeface="Symbol" pitchFamily="18" charset="2"/>
              <a:buChar char="-"/>
            </a:pPr>
            <a:r>
              <a:rPr lang="de-DE" sz="1600"/>
              <a:t>Telemedicina (telefonica, online)</a:t>
            </a:r>
            <a:br>
              <a:rPr lang="de-DE" sz="1600"/>
            </a:br>
            <a:endParaRPr lang="de-DE" sz="1600"/>
          </a:p>
        </p:txBody>
      </p:sp>
      <p:sp>
        <p:nvSpPr>
          <p:cNvPr id="12296" name="Titel 1"/>
          <p:cNvSpPr>
            <a:spLocks/>
          </p:cNvSpPr>
          <p:nvPr/>
        </p:nvSpPr>
        <p:spPr bwMode="auto">
          <a:xfrm>
            <a:off x="1666875" y="355600"/>
            <a:ext cx="97663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sz="2800" b="1"/>
              <a:t>Rafforzare l‘assistenza sanitaria locale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6" name="Picture 10" descr="Karte_bezirke_deu_komp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2900" y="571500"/>
            <a:ext cx="8382000" cy="6286500"/>
          </a:xfrm>
          <a:prstGeom prst="rect">
            <a:avLst/>
          </a:prstGeom>
          <a:noFill/>
        </p:spPr>
      </p:pic>
      <p:sp>
        <p:nvSpPr>
          <p:cNvPr id="7" name="Foliennummernplatzhalter 5"/>
          <p:cNvSpPr txBox="1">
            <a:spLocks noGrp="1"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F37B1B-B4CA-4DBA-9811-1DDF945982F7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de-DE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4339" name="Titel 1"/>
          <p:cNvSpPr>
            <a:spLocks noGrp="1"/>
          </p:cNvSpPr>
          <p:nvPr>
            <p:ph type="title" idx="4294967295"/>
          </p:nvPr>
        </p:nvSpPr>
        <p:spPr>
          <a:xfrm>
            <a:off x="1597025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sz="2800" b="1" smtClean="0">
                <a:cs typeface="Arial" charset="0"/>
              </a:rPr>
              <a:t>Gesundheitliche Nahversorgung stärken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344" name="Inhaltsplatzhalter 2"/>
          <p:cNvSpPr>
            <a:spLocks/>
          </p:cNvSpPr>
          <p:nvPr/>
        </p:nvSpPr>
        <p:spPr bwMode="auto">
          <a:xfrm>
            <a:off x="1898650" y="5145088"/>
            <a:ext cx="414655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/>
              <a:t>Worum geht es?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/>
              <a:t>Das Angebot optimieren und</a:t>
            </a:r>
            <a:br>
              <a:rPr lang="de-DE"/>
            </a:br>
            <a:r>
              <a:rPr lang="de-DE"/>
              <a:t>stärker vernetzen!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9" descr="Landkarte_Lego_komp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9150" y="1166813"/>
            <a:ext cx="7280275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oliennummernplatzhalter 5"/>
          <p:cNvSpPr txBox="1">
            <a:spLocks noGrp="1"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728C03-D97E-48D9-8CDB-90991E8308D8}" type="slidenum">
              <a:rPr lang="de-DE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de-DE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387" name="Titel 1"/>
          <p:cNvSpPr>
            <a:spLocks noGrp="1"/>
          </p:cNvSpPr>
          <p:nvPr>
            <p:ph type="title" idx="4294967295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sz="2800" b="1" smtClean="0">
                <a:cs typeface="Arial" charset="0"/>
              </a:rPr>
              <a:t>Die beste Qualität in den 7 Krankenhäusern schaffen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Rechteck 6"/>
          <p:cNvSpPr/>
          <p:nvPr/>
        </p:nvSpPr>
        <p:spPr>
          <a:xfrm>
            <a:off x="1833563" y="1639888"/>
            <a:ext cx="26019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Die </a:t>
            </a:r>
          </a:p>
          <a:p>
            <a:pPr algn="ctr">
              <a:defRPr/>
            </a:pPr>
            <a:r>
              <a:rPr lang="de-DE" sz="20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Gesundheits-landkarte</a:t>
            </a:r>
          </a:p>
          <a:p>
            <a:pPr algn="ctr">
              <a:defRPr/>
            </a:pPr>
            <a:r>
              <a:rPr lang="de-DE" sz="2000" b="1">
                <a:solidFill>
                  <a:srgbClr val="2929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im Stufenmodell </a:t>
            </a:r>
          </a:p>
        </p:txBody>
      </p:sp>
      <p:sp>
        <p:nvSpPr>
          <p:cNvPr id="16393" name="Rectangle 25"/>
          <p:cNvSpPr>
            <a:spLocks noChangeArrowheads="1"/>
          </p:cNvSpPr>
          <p:nvPr/>
        </p:nvSpPr>
        <p:spPr bwMode="auto">
          <a:xfrm>
            <a:off x="4600575" y="5314950"/>
            <a:ext cx="295275" cy="276225"/>
          </a:xfrm>
          <a:prstGeom prst="rect">
            <a:avLst/>
          </a:prstGeom>
          <a:solidFill>
            <a:srgbClr val="F1E1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94" name="Text Box 26"/>
          <p:cNvSpPr txBox="1">
            <a:spLocks noChangeArrowheads="1"/>
          </p:cNvSpPr>
          <p:nvPr/>
        </p:nvSpPr>
        <p:spPr bwMode="auto">
          <a:xfrm>
            <a:off x="4895850" y="5324475"/>
            <a:ext cx="2219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Angebot Basiskrankenhaus</a:t>
            </a:r>
          </a:p>
        </p:txBody>
      </p:sp>
      <p:sp>
        <p:nvSpPr>
          <p:cNvPr id="16395" name="Rectangle 27"/>
          <p:cNvSpPr>
            <a:spLocks noChangeArrowheads="1"/>
          </p:cNvSpPr>
          <p:nvPr/>
        </p:nvSpPr>
        <p:spPr bwMode="auto">
          <a:xfrm>
            <a:off x="4600575" y="5667375"/>
            <a:ext cx="295275" cy="276225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96" name="Text Box 28"/>
          <p:cNvSpPr txBox="1">
            <a:spLocks noChangeArrowheads="1"/>
          </p:cNvSpPr>
          <p:nvPr/>
        </p:nvSpPr>
        <p:spPr bwMode="auto">
          <a:xfrm>
            <a:off x="4895850" y="5676900"/>
            <a:ext cx="2447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Angebot Bezirkskrankenhaus</a:t>
            </a:r>
          </a:p>
        </p:txBody>
      </p:sp>
      <p:sp>
        <p:nvSpPr>
          <p:cNvPr id="16397" name="Rectangle 29"/>
          <p:cNvSpPr>
            <a:spLocks noChangeArrowheads="1"/>
          </p:cNvSpPr>
          <p:nvPr/>
        </p:nvSpPr>
        <p:spPr bwMode="auto">
          <a:xfrm>
            <a:off x="4600575" y="6019800"/>
            <a:ext cx="295275" cy="27622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98" name="Text Box 30"/>
          <p:cNvSpPr txBox="1">
            <a:spLocks noChangeArrowheads="1"/>
          </p:cNvSpPr>
          <p:nvPr/>
        </p:nvSpPr>
        <p:spPr bwMode="auto">
          <a:xfrm>
            <a:off x="4895850" y="6029325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/>
              <a:t>Hochspezialisierung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2D075A-2C48-4AD2-A95C-029511B2D29C}" type="slidenum">
              <a:rPr lang="de-DE"/>
              <a:pPr>
                <a:defRPr/>
              </a:pPr>
              <a:t>8</a:t>
            </a:fld>
            <a:endParaRPr lang="de-DE"/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aphicFrame>
        <p:nvGraphicFramePr>
          <p:cNvPr id="22535" name="Diagramm 12"/>
          <p:cNvGraphicFramePr>
            <a:graphicFrameLocks/>
          </p:cNvGraphicFramePr>
          <p:nvPr/>
        </p:nvGraphicFramePr>
        <p:xfrm>
          <a:off x="4276725" y="1257300"/>
          <a:ext cx="7496175" cy="4772025"/>
        </p:xfrm>
        <a:graphic>
          <a:graphicData uri="http://schemas.openxmlformats.org/presentationml/2006/ole">
            <p:oleObj spid="_x0000_s22535" name="Chart" r:id="rId4" imgW="7496114" imgH="4771948" progId="Excel.Chart.8">
              <p:embed/>
            </p:oleObj>
          </a:graphicData>
        </a:graphic>
      </p:graphicFrame>
      <p:sp>
        <p:nvSpPr>
          <p:cNvPr id="22541" name="Textfeld 13"/>
          <p:cNvSpPr txBox="1">
            <a:spLocks noChangeArrowheads="1"/>
          </p:cNvSpPr>
          <p:nvPr/>
        </p:nvSpPr>
        <p:spPr bwMode="auto">
          <a:xfrm>
            <a:off x="7977188" y="2401888"/>
            <a:ext cx="25114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</a:pPr>
            <a:r>
              <a:rPr lang="de-DE">
                <a:solidFill>
                  <a:schemeClr val="bg1"/>
                </a:solidFill>
              </a:rPr>
              <a:t>800 Mio €</a:t>
            </a:r>
          </a:p>
          <a:p>
            <a:pPr>
              <a:lnSpc>
                <a:spcPts val="2200"/>
              </a:lnSpc>
            </a:pPr>
            <a:r>
              <a:rPr lang="de-DE">
                <a:solidFill>
                  <a:schemeClr val="bg1"/>
                </a:solidFill>
              </a:rPr>
              <a:t>ospedali</a:t>
            </a:r>
            <a:br>
              <a:rPr lang="de-DE">
                <a:solidFill>
                  <a:schemeClr val="bg1"/>
                </a:solidFill>
              </a:rPr>
            </a:br>
            <a:r>
              <a:rPr lang="de-DE">
                <a:solidFill>
                  <a:schemeClr val="bg1"/>
                </a:solidFill>
              </a:rPr>
              <a:t>+ strutture convenzionate</a:t>
            </a:r>
          </a:p>
        </p:txBody>
      </p:sp>
      <p:sp>
        <p:nvSpPr>
          <p:cNvPr id="22542" name="Textfeld 14"/>
          <p:cNvSpPr txBox="1">
            <a:spLocks noChangeArrowheads="1"/>
          </p:cNvSpPr>
          <p:nvPr/>
        </p:nvSpPr>
        <p:spPr bwMode="auto">
          <a:xfrm>
            <a:off x="6292850" y="3689350"/>
            <a:ext cx="251142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</a:pPr>
            <a:r>
              <a:rPr lang="de-DE">
                <a:solidFill>
                  <a:schemeClr val="bg1"/>
                </a:solidFill>
              </a:rPr>
              <a:t>100 Mio €</a:t>
            </a:r>
          </a:p>
          <a:p>
            <a:pPr>
              <a:lnSpc>
                <a:spcPts val="2200"/>
              </a:lnSpc>
            </a:pPr>
            <a:r>
              <a:rPr lang="de-DE">
                <a:solidFill>
                  <a:schemeClr val="bg1"/>
                </a:solidFill>
              </a:rPr>
              <a:t>Area amministrativa</a:t>
            </a:r>
          </a:p>
        </p:txBody>
      </p:sp>
      <p:sp>
        <p:nvSpPr>
          <p:cNvPr id="18" name="Rechteck 17"/>
          <p:cNvSpPr/>
          <p:nvPr/>
        </p:nvSpPr>
        <p:spPr>
          <a:xfrm>
            <a:off x="5618163" y="5891213"/>
            <a:ext cx="434975" cy="346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2544" name="Textfeld 14"/>
          <p:cNvSpPr txBox="1">
            <a:spLocks noChangeArrowheads="1"/>
          </p:cNvSpPr>
          <p:nvPr/>
        </p:nvSpPr>
        <p:spPr bwMode="auto">
          <a:xfrm>
            <a:off x="6451600" y="2457450"/>
            <a:ext cx="14160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</a:pPr>
            <a:r>
              <a:rPr lang="de-DE"/>
              <a:t>300 Mio €</a:t>
            </a:r>
            <a:br>
              <a:rPr lang="de-DE"/>
            </a:br>
            <a:r>
              <a:rPr lang="de-DE"/>
              <a:t>Territorio</a:t>
            </a:r>
          </a:p>
        </p:txBody>
      </p:sp>
      <p:sp>
        <p:nvSpPr>
          <p:cNvPr id="10" name="Rechteck 9"/>
          <p:cNvSpPr/>
          <p:nvPr/>
        </p:nvSpPr>
        <p:spPr>
          <a:xfrm>
            <a:off x="1833563" y="1639888"/>
            <a:ext cx="2982912" cy="4708525"/>
          </a:xfrm>
          <a:prstGeom prst="rect">
            <a:avLst/>
          </a:prstGeom>
          <a:noFill/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800" b="1">
                <a:solidFill>
                  <a:schemeClr val="tx1"/>
                </a:solidFill>
                <a:latin typeface="Arial" charset="0"/>
                <a:cs typeface="Arial" charset="0"/>
              </a:rPr>
              <a:t>L‘assistenza sanitaria costa</a:t>
            </a:r>
          </a:p>
          <a:p>
            <a:pPr algn="ctr">
              <a:defRPr/>
            </a:pPr>
            <a:endParaRPr lang="de-DE" sz="2800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3600" b="1">
                <a:solidFill>
                  <a:schemeClr val="tx1"/>
                </a:solidFill>
                <a:latin typeface="Arial" charset="0"/>
                <a:cs typeface="Arial" charset="0"/>
              </a:rPr>
              <a:t> 3,3 Mio € </a:t>
            </a:r>
          </a:p>
          <a:p>
            <a:pPr algn="ctr">
              <a:defRPr/>
            </a:pPr>
            <a:r>
              <a:rPr lang="de-DE" sz="3600" b="1">
                <a:solidFill>
                  <a:schemeClr val="tx1"/>
                </a:solidFill>
                <a:latin typeface="Arial" charset="0"/>
                <a:cs typeface="Arial" charset="0"/>
              </a:rPr>
              <a:t>di euro al giorno </a:t>
            </a:r>
          </a:p>
          <a:p>
            <a:pPr algn="ctr">
              <a:defRPr/>
            </a:pPr>
            <a:endParaRPr lang="de-DE" sz="2800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de-DE" sz="2400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2400" b="1">
                <a:solidFill>
                  <a:schemeClr val="tx1"/>
                </a:solidFill>
                <a:latin typeface="Arial" charset="0"/>
                <a:cs typeface="Arial" charset="0"/>
              </a:rPr>
              <a:t>1/3 Territorio</a:t>
            </a:r>
          </a:p>
          <a:p>
            <a:pPr algn="ctr">
              <a:defRPr/>
            </a:pPr>
            <a:r>
              <a:rPr lang="de-DE" sz="2400" b="1">
                <a:solidFill>
                  <a:schemeClr val="tx1"/>
                </a:solidFill>
                <a:latin typeface="Arial" charset="0"/>
                <a:cs typeface="Arial" charset="0"/>
              </a:rPr>
              <a:t>2/3 Ospedali</a:t>
            </a:r>
          </a:p>
        </p:txBody>
      </p:sp>
      <p:sp>
        <p:nvSpPr>
          <p:cNvPr id="22546" name="Titel 1"/>
          <p:cNvSpPr>
            <a:spLocks/>
          </p:cNvSpPr>
          <p:nvPr/>
        </p:nvSpPr>
        <p:spPr bwMode="auto">
          <a:xfrm>
            <a:off x="1587500" y="574675"/>
            <a:ext cx="97663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de-DE" sz="2800" b="1"/>
              <a:t>Assicurare la sostenibilità finanziaria sul lungo periodo</a:t>
            </a:r>
            <a:br>
              <a:rPr lang="de-DE" sz="2800" b="1"/>
            </a:br>
            <a:endParaRPr lang="de-DE" sz="2800" b="1"/>
          </a:p>
        </p:txBody>
      </p:sp>
      <p:sp>
        <p:nvSpPr>
          <p:cNvPr id="22547" name="Textfeld 16"/>
          <p:cNvSpPr txBox="1">
            <a:spLocks noChangeArrowheads="1"/>
          </p:cNvSpPr>
          <p:nvPr/>
        </p:nvSpPr>
        <p:spPr bwMode="auto">
          <a:xfrm>
            <a:off x="6024563" y="5819775"/>
            <a:ext cx="5711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Medici di medicina generale, distretti sanitari, servizi specialistici sul territorio, farmaci e dispositivi medici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66A7A9-7197-4FF0-9DDE-D66029D71764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24578" name="Titel 1"/>
          <p:cNvSpPr>
            <a:spLocks noGrp="1"/>
          </p:cNvSpPr>
          <p:nvPr>
            <p:ph type="title"/>
          </p:nvPr>
        </p:nvSpPr>
        <p:spPr>
          <a:xfrm>
            <a:off x="1587500" y="365125"/>
            <a:ext cx="9766300" cy="944563"/>
          </a:xfrm>
        </p:spPr>
        <p:txBody>
          <a:bodyPr/>
          <a:lstStyle/>
          <a:p>
            <a:pPr eaLnBrk="1" hangingPunct="1"/>
            <a:r>
              <a:rPr lang="de-DE" b="1" smtClean="0">
                <a:latin typeface="Arial" charset="0"/>
                <a:cs typeface="Arial" charset="0"/>
              </a:rPr>
              <a:t>Langfristige Finanzierbarkeit sichern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305271" y="403226"/>
            <a:ext cx="1282897" cy="855260"/>
          </a:xfrm>
          <a:prstGeom prst="homePlate">
            <a:avLst>
              <a:gd name="adj" fmla="val 30851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50863" y="584200"/>
            <a:ext cx="614362" cy="49212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376363" y="1639888"/>
            <a:ext cx="3059112" cy="4708525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de-DE" sz="4000" b="1">
                <a:latin typeface="Arial" charset="0"/>
                <a:cs typeface="Arial" charset="0"/>
              </a:rPr>
              <a:t>+ 20 Mio. €</a:t>
            </a:r>
            <a:r>
              <a:rPr lang="de-DE" sz="3200" b="1"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de-DE" sz="2800" b="1">
                <a:latin typeface="Arial" charset="0"/>
                <a:cs typeface="Arial" charset="0"/>
              </a:rPr>
              <a:t>jährlich</a:t>
            </a: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steigen die Kosten</a:t>
            </a:r>
            <a:br>
              <a:rPr lang="de-DE" sz="2000" b="1">
                <a:latin typeface="Arial" charset="0"/>
                <a:cs typeface="Arial" charset="0"/>
              </a:rPr>
            </a:br>
            <a:r>
              <a:rPr lang="de-DE" sz="1600" b="1">
                <a:latin typeface="Arial" charset="0"/>
                <a:cs typeface="Arial" charset="0"/>
              </a:rPr>
              <a:t>(durch Preissteigerungen)</a:t>
            </a:r>
          </a:p>
          <a:p>
            <a:pPr algn="ctr">
              <a:defRPr/>
            </a:pPr>
            <a:endParaRPr lang="de-DE" sz="2000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de-DE" sz="3200" b="1">
                <a:latin typeface="Arial" charset="0"/>
                <a:cs typeface="Arial" charset="0"/>
              </a:rPr>
              <a:t>Kosten-dämpfungs-ziel:</a:t>
            </a:r>
          </a:p>
          <a:p>
            <a:pPr algn="ctr">
              <a:defRPr/>
            </a:pPr>
            <a:r>
              <a:rPr lang="de-DE" sz="2000" b="1">
                <a:latin typeface="Arial" charset="0"/>
                <a:cs typeface="Arial" charset="0"/>
              </a:rPr>
              <a:t>Die Kosten-beschleunigung aufhalten!</a:t>
            </a:r>
          </a:p>
        </p:txBody>
      </p:sp>
      <p:sp>
        <p:nvSpPr>
          <p:cNvPr id="20" name="Rechteck 19"/>
          <p:cNvSpPr/>
          <p:nvPr/>
        </p:nvSpPr>
        <p:spPr>
          <a:xfrm>
            <a:off x="4743450" y="1639888"/>
            <a:ext cx="6610350" cy="677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Ansatzpunkte zur Kostendämpfung</a:t>
            </a:r>
          </a:p>
        </p:txBody>
      </p:sp>
      <p:sp>
        <p:nvSpPr>
          <p:cNvPr id="21" name="Rechteck 20"/>
          <p:cNvSpPr/>
          <p:nvPr/>
        </p:nvSpPr>
        <p:spPr>
          <a:xfrm>
            <a:off x="4743450" y="2500313"/>
            <a:ext cx="3213100" cy="18367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Optimierung Organisation &amp; Prozesse</a:t>
            </a:r>
          </a:p>
        </p:txBody>
      </p:sp>
      <p:sp>
        <p:nvSpPr>
          <p:cNvPr id="22" name="Rechteck 21"/>
          <p:cNvSpPr/>
          <p:nvPr/>
        </p:nvSpPr>
        <p:spPr>
          <a:xfrm>
            <a:off x="8140700" y="2500313"/>
            <a:ext cx="3213100" cy="18367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Versicherungen</a:t>
            </a:r>
            <a:b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einfordern</a:t>
            </a:r>
          </a:p>
        </p:txBody>
      </p:sp>
      <p:sp>
        <p:nvSpPr>
          <p:cNvPr id="23" name="Rechteck 22"/>
          <p:cNvSpPr/>
          <p:nvPr/>
        </p:nvSpPr>
        <p:spPr>
          <a:xfrm>
            <a:off x="4743450" y="4521200"/>
            <a:ext cx="3213100" cy="18351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Vernetzung IT</a:t>
            </a:r>
          </a:p>
        </p:txBody>
      </p:sp>
      <p:sp>
        <p:nvSpPr>
          <p:cNvPr id="24" name="Rechteck 23"/>
          <p:cNvSpPr/>
          <p:nvPr/>
        </p:nvSpPr>
        <p:spPr>
          <a:xfrm>
            <a:off x="8140700" y="4521200"/>
            <a:ext cx="3213100" cy="18351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Anreizsystem:</a:t>
            </a:r>
            <a:b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de-DE" sz="2000" b="1">
                <a:solidFill>
                  <a:schemeClr val="tx1"/>
                </a:solidFill>
                <a:latin typeface="Arial" charset="0"/>
                <a:cs typeface="Arial" charset="0"/>
              </a:rPr>
              <a:t>Kostenbewusstsein und Effizienz werden belohnt</a:t>
            </a:r>
          </a:p>
        </p:txBody>
      </p:sp>
      <p:sp>
        <p:nvSpPr>
          <p:cNvPr id="25" name="Ellipse 24"/>
          <p:cNvSpPr/>
          <p:nvPr/>
        </p:nvSpPr>
        <p:spPr>
          <a:xfrm>
            <a:off x="4852988" y="2606675"/>
            <a:ext cx="612775" cy="4921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Ellipse 25"/>
          <p:cNvSpPr/>
          <p:nvPr/>
        </p:nvSpPr>
        <p:spPr>
          <a:xfrm>
            <a:off x="8264525" y="2606675"/>
            <a:ext cx="614363" cy="4921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Ellipse 26"/>
          <p:cNvSpPr/>
          <p:nvPr/>
        </p:nvSpPr>
        <p:spPr>
          <a:xfrm>
            <a:off x="4854575" y="4616450"/>
            <a:ext cx="614363" cy="4921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8" name="Ellipse 27"/>
          <p:cNvSpPr/>
          <p:nvPr/>
        </p:nvSpPr>
        <p:spPr>
          <a:xfrm>
            <a:off x="8266113" y="4616450"/>
            <a:ext cx="614362" cy="4921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Glänzend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1036</Words>
  <Application>Microsoft Office PowerPoint</Application>
  <PresentationFormat>Benutzerdefiniert</PresentationFormat>
  <Paragraphs>354</Paragraphs>
  <Slides>20</Slides>
  <Notes>16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Entwurfsvorlage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Office Theme</vt:lpstr>
      <vt:lpstr>Microsoft Office Excel Chart</vt:lpstr>
      <vt:lpstr>Gesundheitsversorgung Südtirol 2020 Entwicklungsleitlinien</vt:lpstr>
      <vt:lpstr>Die Frage: Sicherstellung der Versorgungsqualität</vt:lpstr>
      <vt:lpstr>Versorgungsqualität beinhaltet:</vt:lpstr>
      <vt:lpstr>Folie 4</vt:lpstr>
      <vt:lpstr>Folie 5</vt:lpstr>
      <vt:lpstr>Gesundheitliche Nahversorgung stärken</vt:lpstr>
      <vt:lpstr>Die beste Qualität in den 7 Krankenhäusern schaffen</vt:lpstr>
      <vt:lpstr>Folie 8</vt:lpstr>
      <vt:lpstr>Langfristige Finanzierbarkeit sichern</vt:lpstr>
      <vt:lpstr>Langfristige Finanzierbarkeit sichern</vt:lpstr>
      <vt:lpstr>Langfristige Finanzierbarkeit sichern</vt:lpstr>
      <vt:lpstr>Langfristige Finanzierbarkeit sichern</vt:lpstr>
      <vt:lpstr>Langfristige Finanzierbarkeit sichern</vt:lpstr>
      <vt:lpstr>Langfristige Finanzierbarkeit sichern</vt:lpstr>
      <vt:lpstr>Entwicklungsleitlinien – Gesundheitsversorgung Südtirol 2020</vt:lpstr>
      <vt:lpstr>Folie 16</vt:lpstr>
      <vt:lpstr>Angemessene Strukturen für die Gesundheitsversorgung</vt:lpstr>
      <vt:lpstr>Die Steuerung der Gesundheitsversorgung in Südtirol</vt:lpstr>
      <vt:lpstr>Entwicklungs-Fahrplan</vt:lpstr>
      <vt:lpstr>Folie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Cerar</dc:creator>
  <cp:lastModifiedBy>Georg Dekas</cp:lastModifiedBy>
  <cp:revision>133</cp:revision>
  <dcterms:created xsi:type="dcterms:W3CDTF">2014-09-21T21:38:59Z</dcterms:created>
  <dcterms:modified xsi:type="dcterms:W3CDTF">2014-09-26T15:17:01Z</dcterms:modified>
</cp:coreProperties>
</file>