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sldIdLst>
    <p:sldId id="278" r:id="rId2"/>
    <p:sldId id="282" r:id="rId3"/>
    <p:sldId id="283" r:id="rId4"/>
    <p:sldId id="284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1" r:id="rId35"/>
    <p:sldId id="320" r:id="rId36"/>
    <p:sldId id="322" r:id="rId37"/>
    <p:sldId id="335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1" r:id="rId46"/>
    <p:sldId id="330" r:id="rId47"/>
    <p:sldId id="332" r:id="rId48"/>
    <p:sldId id="333" r:id="rId49"/>
    <p:sldId id="334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7" autoAdjust="0"/>
    <p:restoredTop sz="68116" autoAdjust="0"/>
  </p:normalViewPr>
  <p:slideViewPr>
    <p:cSldViewPr>
      <p:cViewPr>
        <p:scale>
          <a:sx n="66" d="100"/>
          <a:sy n="66" d="100"/>
        </p:scale>
        <p:origin x="-2058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A0818-CBC9-412B-978E-6FCB30DB8C12}" type="datetimeFigureOut">
              <a:rPr lang="it-IT" smtClean="0"/>
              <a:pPr/>
              <a:t>06/12/2016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FC390-DB66-49D0-B11D-E330AA66B4A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164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95479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9911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994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65919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05233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80018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7310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98179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10434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60372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5571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0385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55314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73108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13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6589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5882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9552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1216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4700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22336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FC390-DB66-49D0-B11D-E330AA66B4A8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9374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F080-C67A-4846-BD02-CD2FCD7DB052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83561" y="213285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5218-F663-420E-BFDB-DFD11AA9112A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B6DD-A524-4A0F-916B-AB6790B9156E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0806-A914-47F5-846D-08C914FC93DF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AE2D371-BAE6-4F83-B721-D8F7310DFD00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0765-E2C1-45A3-9858-B4279C3190AE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08719"/>
            <a:ext cx="8640960" cy="623239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8117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8117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7FB0-2F80-490E-B2DA-B6A5AB9D241B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85B8-7412-465C-8CDC-9B204FF50062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7D7F-18AE-44D5-923F-96651536A92C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118E-E19A-4830-A64D-56EC481BE904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DD2B-FF54-432F-91A8-DA8C0553BED2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C57C-CD77-4604-94E3-7C69F07F1558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815448"/>
            <a:ext cx="8673287" cy="431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728EB-5E9E-4B87-B2A5-607E47B37A2F}" type="datetime1">
              <a:rPr lang="it-IT" smtClean="0"/>
              <a:pPr/>
              <a:t>06/12/2016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2D371-BAE6-4F83-B721-D8F7310DFD00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3164" y="76778"/>
            <a:ext cx="838436" cy="80604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47865" y="90849"/>
            <a:ext cx="2098650" cy="74029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22780" y="78412"/>
            <a:ext cx="1141708" cy="75512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915816" y="6229108"/>
            <a:ext cx="3024336" cy="594713"/>
          </a:xfrm>
          <a:prstGeom prst="rect">
            <a:avLst/>
          </a:prstGeom>
        </p:spPr>
      </p:pic>
      <p:sp>
        <p:nvSpPr>
          <p:cNvPr id="7" name="Segnaposto titolo 6"/>
          <p:cNvSpPr>
            <a:spLocks noGrp="1"/>
          </p:cNvSpPr>
          <p:nvPr>
            <p:ph type="title"/>
          </p:nvPr>
        </p:nvSpPr>
        <p:spPr>
          <a:xfrm>
            <a:off x="251520" y="930000"/>
            <a:ext cx="8673287" cy="655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Risultati PISA 2015 in Matematica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Contesto nazionale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824" y="0"/>
            <a:ext cx="9144000" cy="9499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Supremazia dei Licei; Istituti Tecnici in linea col dato nazionale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71" y="980728"/>
            <a:ext cx="818935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7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0000"/>
            <a:ext cx="9144000" cy="592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332519" y="414908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Distanze maggiori nelle fasce alte di punteggio per l’istruzione e formazione professionale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2497838"/>
            <a:ext cx="401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Riduzione della distanza nelle fasce alte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9737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35356" y="116631"/>
            <a:ext cx="8673287" cy="780509"/>
          </a:xfrm>
        </p:spPr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93" y="897141"/>
            <a:ext cx="7529213" cy="53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6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35355" y="123478"/>
            <a:ext cx="8673287" cy="8367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Licei migliorano dal Livello 3 con una quota maggiore di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performer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64" y="1124744"/>
            <a:ext cx="8833870" cy="5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2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18" y="0"/>
            <a:ext cx="8673287" cy="9807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Differenze di genere a favore dei maschi più marcate nei Licei e nei Tecnici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" y="1556792"/>
            <a:ext cx="8673288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6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35356" y="0"/>
            <a:ext cx="8673287" cy="908720"/>
          </a:xfr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238" y="0"/>
            <a:ext cx="6192688" cy="685800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35356" y="1196752"/>
            <a:ext cx="2500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Percentuale maggiore di top performer tra i maschi nei Licei e negli Istituti Tecnici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6004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Contesto nazionale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Risultati PISA 2015 in Lettura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1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RISULTATI NAZIONALI PER MACRO-AREA GEOGRAFICA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54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NO non si discosta da NE e Centro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00808"/>
            <a:ext cx="8673287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2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Differenze uniformi sui i punti della distribuzione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6" y="1599590"/>
            <a:ext cx="8924807" cy="486916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475656" y="25649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</p:txBody>
      </p:sp>
      <p:sp>
        <p:nvSpPr>
          <p:cNvPr id="5" name="Callout 11 4"/>
          <p:cNvSpPr/>
          <p:nvPr/>
        </p:nvSpPr>
        <p:spPr>
          <a:xfrm>
            <a:off x="5076056" y="4149080"/>
            <a:ext cx="2088232" cy="1224136"/>
          </a:xfrm>
          <a:prstGeom prst="callout3">
            <a:avLst>
              <a:gd name="adj1" fmla="val 82575"/>
              <a:gd name="adj2" fmla="val -1977"/>
              <a:gd name="adj3" fmla="val 81341"/>
              <a:gd name="adj4" fmla="val -26344"/>
              <a:gd name="adj5" fmla="val 56668"/>
              <a:gd name="adj6" fmla="val -54565"/>
              <a:gd name="adj7" fmla="val -104741"/>
              <a:gd name="adj8" fmla="val 260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Riduzione delle distanze nelle fasce alte di punteggio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443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nazionali per macro-area geografica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527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r="18783"/>
          <a:stretch/>
        </p:blipFill>
        <p:spPr>
          <a:xfrm>
            <a:off x="431540" y="1602977"/>
            <a:ext cx="8280920" cy="52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0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Maggiore concentrazione di top performer al Nord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52" y="1772817"/>
            <a:ext cx="864315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0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35356" y="116632"/>
            <a:ext cx="8673287" cy="8640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Punteggi simili tra maschi e femmine al Centro e al Nord Est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70" y="1124744"/>
            <a:ext cx="7812360" cy="5517232"/>
          </a:xfrm>
          <a:prstGeom prst="rect">
            <a:avLst/>
          </a:prstGeom>
        </p:spPr>
      </p:pic>
      <p:sp>
        <p:nvSpPr>
          <p:cNvPr id="2" name="Callout 13 1"/>
          <p:cNvSpPr/>
          <p:nvPr/>
        </p:nvSpPr>
        <p:spPr>
          <a:xfrm>
            <a:off x="7876649" y="1667554"/>
            <a:ext cx="1267351" cy="1761446"/>
          </a:xfrm>
          <a:prstGeom prst="accentBorderCallout1">
            <a:avLst>
              <a:gd name="adj1" fmla="val 24603"/>
              <a:gd name="adj2" fmla="val -4411"/>
              <a:gd name="adj3" fmla="val 147644"/>
              <a:gd name="adj4" fmla="val -69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Differenze più marcate nelle fasce basse di punteggio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150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19" y="116632"/>
            <a:ext cx="8673287" cy="727268"/>
          </a:xfr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0"/>
            <a:ext cx="6093991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58705" y="843900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Percentuali simili di top/</a:t>
            </a:r>
            <a:r>
              <a:rPr lang="it-IT" b="1" dirty="0" err="1" smtClean="0"/>
              <a:t>low</a:t>
            </a:r>
            <a:r>
              <a:rPr lang="it-IT" b="1" dirty="0" smtClean="0"/>
              <a:t> performer tra maschi e femmine in tutte le macro aree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19" y="3243145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Sud e Sud Isole: percentuale maggiore di </a:t>
            </a:r>
            <a:r>
              <a:rPr lang="it-IT" b="1" dirty="0" err="1" smtClean="0"/>
              <a:t>low</a:t>
            </a:r>
            <a:r>
              <a:rPr lang="it-IT" b="1" dirty="0" smtClean="0"/>
              <a:t> tra i maschi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12826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PER TIPOLOGIA D’ISTRUZIONE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118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35354" y="116632"/>
            <a:ext cx="8673287" cy="91590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Risultati migliori nei Licei, simili nell’istruzione e formazione professionale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60" y="1392285"/>
            <a:ext cx="8320277" cy="54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1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35355" y="116632"/>
            <a:ext cx="8673287" cy="7920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Differenze uniformi ma più concentrate nelle fasce basse di punteggio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7" y="2276872"/>
            <a:ext cx="9117163" cy="4581128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755576" y="4540124"/>
            <a:ext cx="1584176" cy="1728192"/>
          </a:xfrm>
          <a:prstGeom prst="round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761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35356" y="116632"/>
            <a:ext cx="8673287" cy="864096"/>
          </a:xfrm>
        </p:spPr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r="18382"/>
          <a:stretch/>
        </p:blipFill>
        <p:spPr>
          <a:xfrm>
            <a:off x="243470" y="1457400"/>
            <a:ext cx="8704162" cy="54006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020272" y="2276872"/>
            <a:ext cx="144016" cy="223224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637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767696"/>
            <a:ext cx="8822995" cy="49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7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35356" y="116632"/>
            <a:ext cx="8673287" cy="7920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Differenze di genere solo nella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ormazione Professionale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7" y="1585260"/>
            <a:ext cx="6981913" cy="52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53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086231" cy="6858000"/>
          </a:xfrm>
          <a:prstGeom prst="rect">
            <a:avLst/>
          </a:prstGeom>
        </p:spPr>
      </p:pic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Titolo 3"/>
          <p:cNvSpPr txBox="1">
            <a:spLocks/>
          </p:cNvSpPr>
          <p:nvPr/>
        </p:nvSpPr>
        <p:spPr>
          <a:xfrm>
            <a:off x="1187624" y="199990"/>
            <a:ext cx="7737183" cy="730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conferma il divario Nord/Sud nella performance media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1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3" y="1"/>
            <a:ext cx="8767506" cy="908719"/>
          </a:xfrm>
          <a:solidFill>
            <a:schemeClr val="bg1"/>
          </a:solidFill>
        </p:spPr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331" y="0"/>
            <a:ext cx="6192688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79513" y="2204864"/>
            <a:ext cx="2448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Nessuna differenza di genere nei livelli top e </a:t>
            </a:r>
            <a:r>
              <a:rPr lang="it-IT" b="1" dirty="0" err="1" smtClean="0"/>
              <a:t>low</a:t>
            </a:r>
            <a:r>
              <a:rPr lang="it-IT" b="1" dirty="0" smtClean="0"/>
              <a:t> nei vari tipi di scuola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8289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Confronti per macro-area geografica, tipologia d’istruzione, differenze di genere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Trend nei vari domini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1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scienze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415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35356" y="116632"/>
            <a:ext cx="8673287" cy="7272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Diminuzione del rendimento a livello nazionale, nel NO e nel SI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225076" cy="573325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076056" y="1844824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Nel lungo periodo lieve miglioramento del Sud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xmlns="" val="13193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2809" y="1273642"/>
            <a:ext cx="8673287" cy="481965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Il 2006 è </a:t>
            </a:r>
            <a:r>
              <a:rPr lang="it-IT" smtClean="0"/>
              <a:t>l’unico ciclo dove </a:t>
            </a:r>
            <a:r>
              <a:rPr lang="it-IT" dirty="0" smtClean="0"/>
              <a:t>si registrano differenze di genere: NO +13 maschi</a:t>
            </a:r>
          </a:p>
          <a:p>
            <a:r>
              <a:rPr lang="it-IT" dirty="0" smtClean="0"/>
              <a:t>Nel 2015 compaiono differenze significative a favore di maschi a livello nazionale (+17), al Centro (+23), Nord Est (+20), Sud (+15)</a:t>
            </a:r>
          </a:p>
          <a:p>
            <a:r>
              <a:rPr lang="it-IT" dirty="0" smtClean="0"/>
              <a:t>Rispetto al 2009 e 2012 le femmine fanno registrare un decremento di oltre 20 punti in tutte le macro-aree tranne il NE</a:t>
            </a:r>
          </a:p>
          <a:p>
            <a:r>
              <a:rPr lang="it-IT" dirty="0"/>
              <a:t>Sul lungo periodo al Centro, NO e Sud Isole le ragazze tendono a diminuire la performance</a:t>
            </a:r>
          </a:p>
          <a:p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2809" y="0"/>
            <a:ext cx="8696279" cy="836712"/>
          </a:xfrm>
          <a:solidFill>
            <a:schemeClr val="bg1"/>
          </a:solidFill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Differenze di genere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1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35356" y="116632"/>
            <a:ext cx="8673287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Flessione generale in quasi tutti i tipi di scuola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01016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71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0" y="1785926"/>
            <a:ext cx="8673287" cy="4340238"/>
          </a:xfrm>
        </p:spPr>
        <p:txBody>
          <a:bodyPr/>
          <a:lstStyle/>
          <a:p>
            <a:r>
              <a:rPr lang="it-IT" dirty="0"/>
              <a:t>Nei licei differenze di genere a favore dei ragazzi </a:t>
            </a:r>
            <a:r>
              <a:rPr lang="it-IT" dirty="0" smtClean="0"/>
              <a:t>tutte </a:t>
            </a:r>
            <a:r>
              <a:rPr lang="it-IT" dirty="0"/>
              <a:t>le rilevazioni, con una differenza media di 33 punti </a:t>
            </a:r>
            <a:endParaRPr lang="it-IT" dirty="0" smtClean="0"/>
          </a:p>
          <a:p>
            <a:r>
              <a:rPr lang="it-IT" dirty="0" smtClean="0"/>
              <a:t>Nel 2015, tranne la FP, i maschi hanno un punteggio superiore alle ragazze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916352"/>
            <a:ext cx="8673287" cy="655260"/>
          </a:xfrm>
        </p:spPr>
        <p:txBody>
          <a:bodyPr/>
          <a:lstStyle/>
          <a:p>
            <a:r>
              <a:rPr lang="it-IT" dirty="0" smtClean="0"/>
              <a:t>Differenze di genere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211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0" y="1643430"/>
            <a:ext cx="8673287" cy="4357338"/>
          </a:xfrm>
        </p:spPr>
        <p:txBody>
          <a:bodyPr/>
          <a:lstStyle/>
          <a:p>
            <a:r>
              <a:rPr lang="it-IT" dirty="0" smtClean="0"/>
              <a:t>2015/2006</a:t>
            </a:r>
          </a:p>
          <a:p>
            <a:pPr lvl="1"/>
            <a:r>
              <a:rPr lang="it-IT" dirty="0" smtClean="0"/>
              <a:t>ITA - Differenza a favore dei maschi: crescita maggiore (+12 vs -2)</a:t>
            </a:r>
          </a:p>
          <a:p>
            <a:pPr lvl="1"/>
            <a:r>
              <a:rPr lang="it-IT" dirty="0" smtClean="0"/>
              <a:t>Negli IP le ragazze peggiorano (-16), mentre i ragazzi migliorano (+10)</a:t>
            </a:r>
          </a:p>
          <a:p>
            <a:r>
              <a:rPr lang="it-IT" dirty="0" smtClean="0"/>
              <a:t>2015/2009 – 2015/2012</a:t>
            </a:r>
          </a:p>
          <a:p>
            <a:pPr lvl="1"/>
            <a:r>
              <a:rPr lang="it-IT" dirty="0" smtClean="0"/>
              <a:t>Netto decremento delle ragazze a livello nazionale (-18; -20) e in tutti i tipi di scuola, tranne che FP</a:t>
            </a:r>
          </a:p>
          <a:p>
            <a:pPr lvl="1"/>
            <a:endParaRPr lang="it-IT" dirty="0" smtClean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1059228"/>
            <a:ext cx="8673287" cy="655260"/>
          </a:xfrm>
        </p:spPr>
        <p:txBody>
          <a:bodyPr/>
          <a:lstStyle/>
          <a:p>
            <a:r>
              <a:rPr lang="it-IT" dirty="0" smtClean="0"/>
              <a:t>Differenze di genere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334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matematica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055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2" y="1628800"/>
            <a:ext cx="9113495" cy="52292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51520" y="98072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Sud esprime il cambiamento maggiore tra 2015 e cicli precedenti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12469" cy="685800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619672" y="260648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Differenze costanti in tutti i punti della distribuzione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0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Differenze di genere per macro-area geografica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differenze di genere non cambiano significativamente nel tempo tra le macro-aree</a:t>
            </a:r>
          </a:p>
          <a:p>
            <a:r>
              <a:rPr lang="it-IT" dirty="0" smtClean="0"/>
              <a:t>Ragazzi e ragazze crescono in maniera sostanzialmente simile</a:t>
            </a:r>
          </a:p>
          <a:p>
            <a:r>
              <a:rPr lang="it-IT" dirty="0" smtClean="0"/>
              <a:t>I ragazzi del Nord Ovest tendono a essere più stabili delle ragazze</a:t>
            </a:r>
          </a:p>
          <a:p>
            <a:r>
              <a:rPr lang="it-IT" dirty="0" smtClean="0"/>
              <a:t>Velocità maggiore per entrambi i sessi al Sud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760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35356" y="910872"/>
            <a:ext cx="8673287" cy="655260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Rendimento stabile tra i tipi di scuola rispetto agli ultimi cicli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" y="1585259"/>
            <a:ext cx="9144240" cy="527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6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differenze di genere non cambiano significativamente nel tempo tra </a:t>
            </a:r>
            <a:r>
              <a:rPr lang="it-IT" dirty="0" smtClean="0"/>
              <a:t>i tipi di scuola</a:t>
            </a:r>
            <a:endParaRPr lang="it-IT" dirty="0"/>
          </a:p>
          <a:p>
            <a:r>
              <a:rPr lang="it-IT" dirty="0"/>
              <a:t>Ragazzi e ragazze crescono in maniera sostanzialmente simile</a:t>
            </a:r>
          </a:p>
          <a:p>
            <a:r>
              <a:rPr lang="it-IT" dirty="0" smtClean="0"/>
              <a:t>Dal 2003 al 2015 gli Istituti Professionali registrano punteggi simili tra maschi e femmine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Differenze di genere per tipologia d’istruzione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lettura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86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35356" y="116632"/>
            <a:ext cx="8673287" cy="792088"/>
          </a:xfrm>
          <a:solidFill>
            <a:schemeClr val="bg1"/>
          </a:solidFill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Risultati stabili nel tempo nelle macro-aree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7" y="1124744"/>
            <a:ext cx="9108813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93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 2009 le ragazze superavano i ragazzi di oltre 35 punti in tutte le macro aree e a livello nazionale (-46 per i maschi)</a:t>
            </a:r>
          </a:p>
          <a:p>
            <a:r>
              <a:rPr lang="it-IT" dirty="0" smtClean="0"/>
              <a:t>Nel 2015 le differenze a favore delle ragazze si attenuano di oltre il 50%</a:t>
            </a:r>
          </a:p>
          <a:p>
            <a:r>
              <a:rPr lang="it-IT" dirty="0" smtClean="0"/>
              <a:t>I maschi recuperano, mentre le femmine peggiorano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Differenze di genere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5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 2012 le differenze sono simili a quelle del 2009 (-39 in media per i maschi)</a:t>
            </a:r>
          </a:p>
          <a:p>
            <a:r>
              <a:rPr lang="it-IT" dirty="0" smtClean="0"/>
              <a:t>Si registra ancora un miglioramento dei maschi, soprattutto al nord, e un peggioramento delle femmine</a:t>
            </a:r>
          </a:p>
          <a:p>
            <a:r>
              <a:rPr lang="it-IT" dirty="0" smtClean="0"/>
              <a:t>I maschi recuperano in media 23 punti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Differenze di genere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0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35356" y="116632"/>
            <a:ext cx="8673287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Andamento stabile per tipo di scuola. Lieve peggioramento dei Licei rispetto ai cicli precedenti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72465"/>
            <a:ext cx="8928992" cy="55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1367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 2009 in tutti i tipi di scuola le femmine superavano i maschi di circa 30 punti (8 nei licei)</a:t>
            </a:r>
          </a:p>
          <a:p>
            <a:r>
              <a:rPr lang="it-IT" dirty="0" smtClean="0"/>
              <a:t>Nel 2015 permangono solo nei Centri di Formazione Professionale</a:t>
            </a:r>
          </a:p>
          <a:p>
            <a:r>
              <a:rPr lang="it-IT" dirty="0" smtClean="0"/>
              <a:t>L’ampiezza delle differenze 2015/2009 segna un recupero dei maschi negli Istituti Professionali (39) e nei Tecnici (29)</a:t>
            </a:r>
          </a:p>
          <a:p>
            <a:r>
              <a:rPr lang="it-IT" dirty="0" smtClean="0"/>
              <a:t>Maggiore decremento delle ragazze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Differenze di genere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4722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 2012 ancora le ragazze superano i ragazzi di oltre 30 punti in tutti i tipi di scuola</a:t>
            </a:r>
          </a:p>
          <a:p>
            <a:r>
              <a:rPr lang="it-IT" dirty="0" smtClean="0"/>
              <a:t> </a:t>
            </a:r>
            <a:r>
              <a:rPr lang="it-IT" dirty="0"/>
              <a:t>L’ampiezza delle differenze </a:t>
            </a:r>
            <a:r>
              <a:rPr lang="it-IT" dirty="0" smtClean="0"/>
              <a:t>2015/2012 </a:t>
            </a:r>
            <a:r>
              <a:rPr lang="it-IT" dirty="0"/>
              <a:t>segna un recupero dei maschi </a:t>
            </a:r>
            <a:r>
              <a:rPr lang="it-IT" dirty="0" smtClean="0"/>
              <a:t>solo negli Istituti </a:t>
            </a:r>
            <a:r>
              <a:rPr lang="it-IT" dirty="0"/>
              <a:t>Professionali (</a:t>
            </a:r>
            <a:r>
              <a:rPr lang="it-IT" dirty="0" smtClean="0"/>
              <a:t>38)</a:t>
            </a:r>
          </a:p>
          <a:p>
            <a:r>
              <a:rPr lang="it-IT" dirty="0" smtClean="0"/>
              <a:t>Maggiore </a:t>
            </a:r>
            <a:r>
              <a:rPr lang="it-IT" dirty="0"/>
              <a:t>decremento delle ragazze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Differenze di genere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12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17" y="956858"/>
            <a:ext cx="7487165" cy="59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1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1052736"/>
            <a:ext cx="835292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6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Nessuna differenza tra maschi e femmine nel Sud Isole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737213"/>
            <a:ext cx="8673287" cy="45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57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35356" y="136421"/>
            <a:ext cx="8673287" cy="844307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296" y="52636"/>
            <a:ext cx="6336704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35356" y="1340768"/>
            <a:ext cx="210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Percentuale maggiore di top performer tra i maschi</a:t>
            </a:r>
            <a:endParaRPr lang="it-IT" b="1" dirty="0"/>
          </a:p>
        </p:txBody>
      </p:sp>
      <p:sp>
        <p:nvSpPr>
          <p:cNvPr id="5" name="Callout 11 4"/>
          <p:cNvSpPr/>
          <p:nvPr/>
        </p:nvSpPr>
        <p:spPr>
          <a:xfrm rot="16200000">
            <a:off x="434414" y="2556820"/>
            <a:ext cx="1346245" cy="1744358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03382"/>
              <a:gd name="adj8" fmla="val 1361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r>
              <a:rPr lang="it-IT" b="1" dirty="0" smtClean="0">
                <a:solidFill>
                  <a:schemeClr val="tx1"/>
                </a:solidFill>
              </a:rPr>
              <a:t>Percentuale inferiore sotto il livello 2 tra i maschi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01345" y="5661248"/>
            <a:ext cx="412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Sud Isole: percentuali simili di Top-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tr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568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Risultati nazionali per tipologia di istruzione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939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Invals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 Presentazione 06122016.potx" id="{8082F019-8EF9-49D0-8863-4D3132C9E1D5}" vid="{332EFE4D-245E-48E1-82B3-3183BE096CA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Presentazione 06122016</Template>
  <TotalTime>1605</TotalTime>
  <Words>857</Words>
  <Application>Microsoft Office PowerPoint</Application>
  <PresentationFormat>Presentazione su schermo (4:3)</PresentationFormat>
  <Paragraphs>106</Paragraphs>
  <Slides>49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Template Invalsi</vt:lpstr>
      <vt:lpstr>Risultati PISA 2015 in Matematica</vt:lpstr>
      <vt:lpstr>Risultati nazionali per macro-area geografica</vt:lpstr>
      <vt:lpstr>Diapositiva 3</vt:lpstr>
      <vt:lpstr>Diapositiva 4</vt:lpstr>
      <vt:lpstr>Diapositiva 5</vt:lpstr>
      <vt:lpstr>Diapositiva 6</vt:lpstr>
      <vt:lpstr>Nessuna differenza tra maschi e femmine nel Sud Isole</vt:lpstr>
      <vt:lpstr>Diapositiva 8</vt:lpstr>
      <vt:lpstr>Risultati nazionali per tipologia di istruzione</vt:lpstr>
      <vt:lpstr>Supremazia dei Licei; Istituti Tecnici in linea col dato nazionale</vt:lpstr>
      <vt:lpstr>Diapositiva 11</vt:lpstr>
      <vt:lpstr>Diapositiva 12</vt:lpstr>
      <vt:lpstr>I Licei migliorano dal Livello 3 con una quota maggiore di top performer</vt:lpstr>
      <vt:lpstr>Differenze di genere a favore dei maschi più marcate nei Licei e nei Tecnici</vt:lpstr>
      <vt:lpstr>Diapositiva 15</vt:lpstr>
      <vt:lpstr>Risultati PISA 2015 in Lettura</vt:lpstr>
      <vt:lpstr>RISULTATI NAZIONALI PER MACRO-AREA GEOGRAFICA </vt:lpstr>
      <vt:lpstr>Il NO non si discosta da NE e Centro</vt:lpstr>
      <vt:lpstr>Differenze uniformi sui i punti della distribuzione</vt:lpstr>
      <vt:lpstr>Diapositiva 20</vt:lpstr>
      <vt:lpstr>Maggiore concentrazione di top performer al Nord</vt:lpstr>
      <vt:lpstr>Punteggi simili tra maschi e femmine al Centro e al Nord Est</vt:lpstr>
      <vt:lpstr>Diapositiva 23</vt:lpstr>
      <vt:lpstr>RISULTATI PER TIPOLOGIA D’ISTRUZIONE</vt:lpstr>
      <vt:lpstr>Risultati migliori nei Licei, simili nell’istruzione e formazione professionale</vt:lpstr>
      <vt:lpstr>Differenze uniformi ma più concentrate nelle fasce basse di punteggio</vt:lpstr>
      <vt:lpstr>Diapositiva 27</vt:lpstr>
      <vt:lpstr>Diapositiva 28</vt:lpstr>
      <vt:lpstr>Differenze di genere solo nella Formazione Professionale</vt:lpstr>
      <vt:lpstr>Diapositiva 30</vt:lpstr>
      <vt:lpstr>I Trend nei vari domini</vt:lpstr>
      <vt:lpstr>scienze</vt:lpstr>
      <vt:lpstr>Diminuzione del rendimento a livello nazionale, nel NO e nel SI</vt:lpstr>
      <vt:lpstr>Differenze di genere</vt:lpstr>
      <vt:lpstr>Flessione generale in quasi tutti i tipi di scuola</vt:lpstr>
      <vt:lpstr>Differenze di genere</vt:lpstr>
      <vt:lpstr>Differenze di genere</vt:lpstr>
      <vt:lpstr>matematica</vt:lpstr>
      <vt:lpstr>Diapositiva 39</vt:lpstr>
      <vt:lpstr>Differenze di genere per macro-area geografica</vt:lpstr>
      <vt:lpstr>Rendimento stabile tra i tipi di scuola rispetto agli ultimi cicli</vt:lpstr>
      <vt:lpstr>Differenze di genere per tipologia d’istruzione</vt:lpstr>
      <vt:lpstr>lettura</vt:lpstr>
      <vt:lpstr>Risultati stabili nel tempo nelle macro-aree</vt:lpstr>
      <vt:lpstr>Differenze di genere</vt:lpstr>
      <vt:lpstr>Differenze di genere</vt:lpstr>
      <vt:lpstr>Andamento stabile per tipo di scuola. Lieve peggioramento dei Licei rispetto ai cicli precedenti</vt:lpstr>
      <vt:lpstr>Differenze di genere</vt:lpstr>
      <vt:lpstr>Differenze di genere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Risultati PISA 2015 in Matematica</dc:title>
  <dc:creator>Carlo Di Chiacchio</dc:creator>
  <cp:lastModifiedBy>Palmerio Laura</cp:lastModifiedBy>
  <cp:revision>93</cp:revision>
  <dcterms:created xsi:type="dcterms:W3CDTF">2016-12-04T07:08:38Z</dcterms:created>
  <dcterms:modified xsi:type="dcterms:W3CDTF">2016-12-06T15:59:35Z</dcterms:modified>
</cp:coreProperties>
</file>